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117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116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115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13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98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63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116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114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1.xml"/>
  <Override ContentType="application/vnd.openxmlformats-officedocument.presentationml.slide+xml" PartName="/ppt/slides/slide110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83.xml"/>
  <Override ContentType="application/vnd.openxmlformats-officedocument.presentationml.slide+xml" PartName="/ppt/slides/slide106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109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117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92.xml"/>
  <Override ContentType="application/vnd.openxmlformats-officedocument.presentationml.slide+xml" PartName="/ppt/slides/slide115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  <p:sldId id="354" r:id="rId104"/>
    <p:sldId id="355" r:id="rId105"/>
    <p:sldId id="356" r:id="rId106"/>
    <p:sldId id="357" r:id="rId107"/>
    <p:sldId id="358" r:id="rId108"/>
    <p:sldId id="359" r:id="rId109"/>
    <p:sldId id="360" r:id="rId110"/>
    <p:sldId id="361" r:id="rId111"/>
    <p:sldId id="362" r:id="rId112"/>
    <p:sldId id="363" r:id="rId113"/>
    <p:sldId id="364" r:id="rId114"/>
    <p:sldId id="365" r:id="rId115"/>
    <p:sldId id="366" r:id="rId116"/>
    <p:sldId id="367" r:id="rId117"/>
    <p:sldId id="368" r:id="rId118"/>
    <p:sldId id="369" r:id="rId119"/>
    <p:sldId id="370" r:id="rId120"/>
    <p:sldId id="371" r:id="rId121"/>
    <p:sldId id="372" r:id="rId122"/>
  </p:sldIdLst>
  <p:sldSz cy="6858000" cx="9144000"/>
  <p:notesSz cx="6858000" cy="9144000"/>
  <p:embeddedFontLst>
    <p:embeddedFont>
      <p:font typeface="Average"/>
      <p:regular r:id="rId123"/>
    </p:embeddedFont>
    <p:embeddedFont>
      <p:font typeface="Oswald"/>
      <p:regular r:id="rId124"/>
      <p:bold r:id="rId1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GoogleSlidesCustomDataVersion2">
      <go:slidesCustomData xmlns:go="http://customooxmlschemas.google.com/" r:id="rId126" roundtripDataSignature="AMtx7mjFca6BUlMTpxu77Rk7ndHnEhJ1n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07" Type="http://schemas.openxmlformats.org/officeDocument/2006/relationships/slide" Target="slides/slide102.xml"/><Relationship Id="rId106" Type="http://schemas.openxmlformats.org/officeDocument/2006/relationships/slide" Target="slides/slide101.xml"/><Relationship Id="rId105" Type="http://schemas.openxmlformats.org/officeDocument/2006/relationships/slide" Target="slides/slide100.xml"/><Relationship Id="rId104" Type="http://schemas.openxmlformats.org/officeDocument/2006/relationships/slide" Target="slides/slide99.xml"/><Relationship Id="rId109" Type="http://schemas.openxmlformats.org/officeDocument/2006/relationships/slide" Target="slides/slide104.xml"/><Relationship Id="rId108" Type="http://schemas.openxmlformats.org/officeDocument/2006/relationships/slide" Target="slides/slide103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103" Type="http://schemas.openxmlformats.org/officeDocument/2006/relationships/slide" Target="slides/slide98.xml"/><Relationship Id="rId102" Type="http://schemas.openxmlformats.org/officeDocument/2006/relationships/slide" Target="slides/slide97.xml"/><Relationship Id="rId101" Type="http://schemas.openxmlformats.org/officeDocument/2006/relationships/slide" Target="slides/slide96.xml"/><Relationship Id="rId100" Type="http://schemas.openxmlformats.org/officeDocument/2006/relationships/slide" Target="slides/slide95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26" Type="http://customschemas.google.com/relationships/presentationmetadata" Target="metadata"/><Relationship Id="rId26" Type="http://schemas.openxmlformats.org/officeDocument/2006/relationships/slide" Target="slides/slide21.xml"/><Relationship Id="rId121" Type="http://schemas.openxmlformats.org/officeDocument/2006/relationships/slide" Target="slides/slide116.xml"/><Relationship Id="rId25" Type="http://schemas.openxmlformats.org/officeDocument/2006/relationships/slide" Target="slides/slide20.xml"/><Relationship Id="rId120" Type="http://schemas.openxmlformats.org/officeDocument/2006/relationships/slide" Target="slides/slide115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125" Type="http://schemas.openxmlformats.org/officeDocument/2006/relationships/font" Target="fonts/Oswald-bold.fntdata"/><Relationship Id="rId29" Type="http://schemas.openxmlformats.org/officeDocument/2006/relationships/slide" Target="slides/slide24.xml"/><Relationship Id="rId124" Type="http://schemas.openxmlformats.org/officeDocument/2006/relationships/font" Target="fonts/Oswald-regular.fntdata"/><Relationship Id="rId123" Type="http://schemas.openxmlformats.org/officeDocument/2006/relationships/font" Target="fonts/Average-regular.fntdata"/><Relationship Id="rId122" Type="http://schemas.openxmlformats.org/officeDocument/2006/relationships/slide" Target="slides/slide117.xml"/><Relationship Id="rId95" Type="http://schemas.openxmlformats.org/officeDocument/2006/relationships/slide" Target="slides/slide90.xml"/><Relationship Id="rId94" Type="http://schemas.openxmlformats.org/officeDocument/2006/relationships/slide" Target="slides/slide89.xml"/><Relationship Id="rId97" Type="http://schemas.openxmlformats.org/officeDocument/2006/relationships/slide" Target="slides/slide92.xml"/><Relationship Id="rId96" Type="http://schemas.openxmlformats.org/officeDocument/2006/relationships/slide" Target="slides/slide91.xml"/><Relationship Id="rId11" Type="http://schemas.openxmlformats.org/officeDocument/2006/relationships/slide" Target="slides/slide6.xml"/><Relationship Id="rId99" Type="http://schemas.openxmlformats.org/officeDocument/2006/relationships/slide" Target="slides/slide94.xml"/><Relationship Id="rId10" Type="http://schemas.openxmlformats.org/officeDocument/2006/relationships/slide" Target="slides/slide5.xml"/><Relationship Id="rId98" Type="http://schemas.openxmlformats.org/officeDocument/2006/relationships/slide" Target="slides/slide93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91" Type="http://schemas.openxmlformats.org/officeDocument/2006/relationships/slide" Target="slides/slide86.xml"/><Relationship Id="rId90" Type="http://schemas.openxmlformats.org/officeDocument/2006/relationships/slide" Target="slides/slide85.xml"/><Relationship Id="rId93" Type="http://schemas.openxmlformats.org/officeDocument/2006/relationships/slide" Target="slides/slide88.xml"/><Relationship Id="rId92" Type="http://schemas.openxmlformats.org/officeDocument/2006/relationships/slide" Target="slides/slide87.xml"/><Relationship Id="rId118" Type="http://schemas.openxmlformats.org/officeDocument/2006/relationships/slide" Target="slides/slide113.xml"/><Relationship Id="rId117" Type="http://schemas.openxmlformats.org/officeDocument/2006/relationships/slide" Target="slides/slide112.xml"/><Relationship Id="rId116" Type="http://schemas.openxmlformats.org/officeDocument/2006/relationships/slide" Target="slides/slide111.xml"/><Relationship Id="rId115" Type="http://schemas.openxmlformats.org/officeDocument/2006/relationships/slide" Target="slides/slide110.xml"/><Relationship Id="rId119" Type="http://schemas.openxmlformats.org/officeDocument/2006/relationships/slide" Target="slides/slide114.xml"/><Relationship Id="rId15" Type="http://schemas.openxmlformats.org/officeDocument/2006/relationships/slide" Target="slides/slide10.xml"/><Relationship Id="rId110" Type="http://schemas.openxmlformats.org/officeDocument/2006/relationships/slide" Target="slides/slide105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14" Type="http://schemas.openxmlformats.org/officeDocument/2006/relationships/slide" Target="slides/slide109.xml"/><Relationship Id="rId18" Type="http://schemas.openxmlformats.org/officeDocument/2006/relationships/slide" Target="slides/slide13.xml"/><Relationship Id="rId113" Type="http://schemas.openxmlformats.org/officeDocument/2006/relationships/slide" Target="slides/slide108.xml"/><Relationship Id="rId112" Type="http://schemas.openxmlformats.org/officeDocument/2006/relationships/slide" Target="slides/slide107.xml"/><Relationship Id="rId111" Type="http://schemas.openxmlformats.org/officeDocument/2006/relationships/slide" Target="slides/slide106.xml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86" Type="http://schemas.openxmlformats.org/officeDocument/2006/relationships/slide" Target="slides/slide81.xml"/><Relationship Id="rId85" Type="http://schemas.openxmlformats.org/officeDocument/2006/relationships/slide" Target="slides/slide80.xml"/><Relationship Id="rId88" Type="http://schemas.openxmlformats.org/officeDocument/2006/relationships/slide" Target="slides/slide83.xml"/><Relationship Id="rId87" Type="http://schemas.openxmlformats.org/officeDocument/2006/relationships/slide" Target="slides/slide82.xml"/><Relationship Id="rId89" Type="http://schemas.openxmlformats.org/officeDocument/2006/relationships/slide" Target="slides/slide84.xml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75" Type="http://schemas.openxmlformats.org/officeDocument/2006/relationships/slide" Target="slides/slide70.xml"/><Relationship Id="rId74" Type="http://schemas.openxmlformats.org/officeDocument/2006/relationships/slide" Target="slides/slide69.xml"/><Relationship Id="rId77" Type="http://schemas.openxmlformats.org/officeDocument/2006/relationships/slide" Target="slides/slide72.xml"/><Relationship Id="rId76" Type="http://schemas.openxmlformats.org/officeDocument/2006/relationships/slide" Target="slides/slide71.xml"/><Relationship Id="rId79" Type="http://schemas.openxmlformats.org/officeDocument/2006/relationships/slide" Target="slides/slide74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66" Type="http://schemas.openxmlformats.org/officeDocument/2006/relationships/slide" Target="slides/slide61.xml"/><Relationship Id="rId65" Type="http://schemas.openxmlformats.org/officeDocument/2006/relationships/slide" Target="slides/slide60.xml"/><Relationship Id="rId68" Type="http://schemas.openxmlformats.org/officeDocument/2006/relationships/slide" Target="slides/slide63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69" Type="http://schemas.openxmlformats.org/officeDocument/2006/relationships/slide" Target="slides/slide6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5" Type="http://schemas.openxmlformats.org/officeDocument/2006/relationships/slide" Target="slides/slide50.xml"/><Relationship Id="rId54" Type="http://schemas.openxmlformats.org/officeDocument/2006/relationships/slide" Target="slides/slide49.xml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59" Type="http://schemas.openxmlformats.org/officeDocument/2006/relationships/slide" Target="slides/slide54.xml"/><Relationship Id="rId58" Type="http://schemas.openxmlformats.org/officeDocument/2006/relationships/slide" Target="slides/slide5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b19d56bd8d_0_1233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9" name="Google Shape;99;g3b19d56bd8d_0_1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bc33d3fc8d_0_39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3bc33d3fc8d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3bc3fd75efc_0_10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8" name="Google Shape;708;g3bc3fd75efc_0_105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g3bc3fd75efc_0_1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4" name="Google Shape;714;g3bc3fd75efc_0_119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g3bc3fd75efc_0_10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0" name="Google Shape;720;g3bc3fd75efc_0_105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g3bc3fd75efc_0_10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6" name="Google Shape;726;g3bc3fd75efc_0_106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g3bc3fd75efc_0_10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2" name="Google Shape;732;g3bc3fd75efc_0_106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g3bc3fd75efc_0_1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8" name="Google Shape;738;g3bc3fd75efc_0_120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g3bc3fd75efc_0_10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4" name="Google Shape;744;g3bc3fd75efc_0_107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g3bc3fd75efc_0_10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0" name="Google Shape;750;g3bc3fd75efc_0_107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g3bc3fd75efc_0_1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6" name="Google Shape;756;g3bc3fd75efc_0_120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g3bc3fd75efc_0_10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1" name="Google Shape;761;g3bc3fd75efc_0_108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3bc33d3fc8d_0_65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3bc33d3fc8d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g3bc3fd75efc_0_10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7" name="Google Shape;767;g3bc3fd75efc_0_108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g3bc3fd75efc_0_10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3" name="Google Shape;773;g3bc3fd75efc_0_109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g3bc3fd75efc_0_1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9" name="Google Shape;779;g3bc3fd75efc_0_12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g3bc3fd75efc_0_10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5" name="Google Shape;785;g3bc3fd75efc_0_109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g3bc3fd75efc_0_1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1" name="Google Shape;791;g3bc3fd75efc_0_110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g3bc3fd75efc_0_1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7" name="Google Shape;797;g3bc3fd75efc_0_110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g3bc3fd75efc_0_1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3" name="Google Shape;803;g3bc3fd75efc_0_11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7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g3bc3fd75efc_0_1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9" name="Google Shape;809;g3bc3fd75efc_0_111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3bc3fd75efc_0_10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3bc3fd75efc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3bc3fd75efc_0_102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3bc3fd75efc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3bc33d3fc8d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g3bc33d3fc8d_0_7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bc33d3fc8d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g3bc33d3fc8d_0_7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bc33d3fc8d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g3bc33d3fc8d_0_8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bc33d3fc8d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g3bc33d3fc8d_0_8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bc33d3fc8d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g3bc33d3fc8d_0_9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bc33d3fc8d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g3bc33d3fc8d_0_9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3b19d56bd8d_0_1238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5" name="Google Shape;105;g3b19d56bd8d_0_1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3bc33d3fc8d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g3bc33d3fc8d_0_10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3bc33d3fc8d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g3bc33d3fc8d_0_10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3bc33d3fc8d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g3bc33d3fc8d_0_1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3bc33d3fc8d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g3bc33d3fc8d_0_11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3bc33d3fc8d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g3bc33d3fc8d_0_12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3bc33d3fc8d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g3bc33d3fc8d_0_12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3bc33d3fc8d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g3bc33d3fc8d_0_13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3bc33d3fc8d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g3bc33d3fc8d_0_13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bc33d3fc8d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g3bc33d3fc8d_0_14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3bc3fd75efc_0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3bc3fd75efc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3b19d56bd8d_0_1243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1" name="Google Shape;111;g3b19d56bd8d_0_12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3bc3fd75efc_0_13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g3bc3fd75efc_0_13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3bc3fd75efc_0_13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g3bc3fd75efc_0_131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3bc3fd75efc_0_13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g3bc3fd75efc_0_132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3bc33d3fc8d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g3bc33d3fc8d_0_14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3bc3fd75efc_0_193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3bc3fd75efc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3bc3fd75efc_0_198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3bc3fd75efc_0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3bc3fd75efc_0_203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3bc3fd75efc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3bc3fd75efc_0_207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3bc3fd75efc_0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bc3fd75efc_0_212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bc3fd75efc_0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3bc3fd75efc_0_217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3bc3fd75efc_0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b19d56bd8d_0_1248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7" name="Google Shape;117;g3b19d56bd8d_0_12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3bc3fd75efc_0_222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3bc3fd75efc_0_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3bc3fd75efc_0_227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3bc3fd75efc_0_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3bc3fd75efc_0_233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3bc3fd75efc_0_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3bc3fd75efc_0_239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3bc3fd75efc_0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3bc3fd75efc_0_245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3bc3fd75efc_0_2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3bc3fd75efc_0_251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3bc3fd75efc_0_2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3bc3fd75efc_0_257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3bc3fd75efc_0_2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3bc3fd75efc_0_263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3bc3fd75efc_0_2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3bc3fd75efc_0_268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3bc3fd75efc_0_2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3bc3fd75efc_0_274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3bc3fd75efc_0_2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3bc33d3fc8d_0_0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3bc33d3fc8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3bc3fd75efc_0_280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3bc3fd75efc_0_2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3bc3fd75efc_0_286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3bc3fd75efc_0_2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3bc3fd75efc_0_292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3bc3fd75efc_0_2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3bc3fd75efc_0_297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3bc3fd75efc_0_2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3bc3fd75efc_0_302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3bc3fd75efc_0_3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3bc3fd75efc_0_307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3bc3fd75efc_0_3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3bc3fd75efc_0_313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3bc3fd75efc_0_3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3bc3fd75efc_0_319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3bc3fd75efc_0_3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3bc3fd75efc_0_324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3bc3fd75efc_0_3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3bc3fd75efc_0_329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3bc3fd75efc_0_3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bc33d3fc8d_0_6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bc33d3fc8d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3bc3fd75efc_0_5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g3bc3fd75efc_0_56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3bc3fd75efc_0_5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g3bc3fd75efc_0_57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3bc3fd75efc_0_5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Google Shape;480;g3bc3fd75efc_0_57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3bc3fd75efc_0_5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g3bc3fd75efc_0_58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3bc3fd75efc_0_5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2" name="Google Shape;492;g3bc3fd75efc_0_58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3bc3fd75efc_0_5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g3bc3fd75efc_0_59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3bc3fd75efc_0_5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g3bc3fd75efc_0_59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3bc3fd75efc_0_6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" name="Google Shape;510;g3bc3fd75efc_0_60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3bc3fd75efc_0_6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6" name="Google Shape;516;g3bc3fd75efc_0_60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3bc3fd75efc_0_6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g3bc3fd75efc_0_6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bc33d3fc8d_0_12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3bc33d3fc8d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3bc3fd75efc_0_6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8" name="Google Shape;528;g3bc3fd75efc_0_61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3bc3fd75efc_0_6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g3bc3fd75efc_0_62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3bc3fd75efc_0_6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g3bc3fd75efc_0_62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3bc3fd75efc_0_6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6" name="Google Shape;546;g3bc3fd75efc_0_63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3bc3fd75efc_0_6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" name="Google Shape;552;g3bc3fd75efc_0_63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3bc3fd75efc_0_14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" name="Google Shape;558;g3bc3fd75efc_0_140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3bc3fd75efc_0_14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4" name="Google Shape;564;g3bc3fd75efc_0_140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3bc3fd75efc_0_14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0" name="Google Shape;570;g3bc3fd75efc_0_14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3bc3fd75efc_0_14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6" name="Google Shape;576;g3bc3fd75efc_0_141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3bc3fd75efc_0_14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2" name="Google Shape;582;g3bc3fd75efc_0_142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bc33d3fc8d_0_24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bc33d3fc8d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3bc3fd75efc_0_6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8" name="Google Shape;588;g3bc3fd75efc_0_64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g3bc3fd75efc_0_6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4" name="Google Shape;594;g3bc3fd75efc_0_64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3bc3fd75efc_0_6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0" name="Google Shape;600;g3bc3fd75efc_0_65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3bc3fd75efc_0_6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6" name="Google Shape;606;g3bc3fd75efc_0_65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3bc3fd75efc_0_6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2" name="Google Shape;612;g3bc3fd75efc_0_66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3bc3fd75efc_0_6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8" name="Google Shape;618;g3bc3fd75efc_0_66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3bc3fd75efc_0_6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4" name="Google Shape;624;g3bc3fd75efc_0_67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3bc3fd75efc_0_6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0" name="Google Shape;630;g3bc3fd75efc_0_67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3bc3fd75efc_0_6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" name="Google Shape;636;g3bc3fd75efc_0_68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g3bc3fd75efc_0_6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2" name="Google Shape;642;g3bc3fd75efc_0_68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3bc33d3fc8d_0_29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3bc33d3fc8d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g3bc3fd75efc_0_6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8" name="Google Shape;648;g3bc3fd75efc_0_69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3bc3fd75efc_0_6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4" name="Google Shape;654;g3bc3fd75efc_0_69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3bc3fd75efc_0_7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0" name="Google Shape;660;g3bc3fd75efc_0_70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g3bc3fd75efc_0_7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6" name="Google Shape;666;g3bc3fd75efc_0_70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3bc3fd75efc_0_7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2" name="Google Shape;672;g3bc3fd75efc_0_7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g3bc3fd75efc_0_1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8" name="Google Shape;678;g3bc3fd75efc_0_121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g3bc3fd75efc_0_13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4" name="Google Shape;684;g3bc3fd75efc_0_130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g3bc3fd75efc_0_1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0" name="Google Shape;690;g3bc3fd75efc_0_122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3bc3fd75efc_0_1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6" name="Google Shape;696;g3bc3fd75efc_0_122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3bc3fd75efc_0_10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2" name="Google Shape;702;g3bc3fd75efc_0_104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g3b19d56bd8d_2_352"/>
          <p:cNvGrpSpPr/>
          <p:nvPr/>
        </p:nvGrpSpPr>
        <p:grpSpPr>
          <a:xfrm>
            <a:off x="4350279" y="3807170"/>
            <a:ext cx="443589" cy="140843"/>
            <a:chOff x="4137525" y="2915950"/>
            <a:chExt cx="869100" cy="207000"/>
          </a:xfrm>
        </p:grpSpPr>
        <p:sp>
          <p:nvSpPr>
            <p:cNvPr id="11" name="Google Shape;11;g3b19d56bd8d_2_35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2;g3b19d56bd8d_2_35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3;g3b19d56bd8d_2_35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" name="Google Shape;14;g3b19d56bd8d_2_352"/>
          <p:cNvSpPr txBox="1"/>
          <p:nvPr>
            <p:ph type="ctrTitle"/>
          </p:nvPr>
        </p:nvSpPr>
        <p:spPr>
          <a:xfrm>
            <a:off x="671258" y="1321067"/>
            <a:ext cx="7801500" cy="2306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" name="Google Shape;15;g3b19d56bd8d_2_352"/>
          <p:cNvSpPr txBox="1"/>
          <p:nvPr>
            <p:ph idx="1" type="subTitle"/>
          </p:nvPr>
        </p:nvSpPr>
        <p:spPr>
          <a:xfrm>
            <a:off x="671250" y="4233168"/>
            <a:ext cx="78015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" name="Google Shape;16;g3b19d56bd8d_2_352"/>
          <p:cNvSpPr txBox="1"/>
          <p:nvPr>
            <p:ph idx="12" type="sldNum"/>
          </p:nvPr>
        </p:nvSpPr>
        <p:spPr>
          <a:xfrm>
            <a:off x="8490250" y="6241346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3b19d56bd8d_2_389"/>
          <p:cNvSpPr txBox="1"/>
          <p:nvPr>
            <p:ph idx="1" type="body"/>
          </p:nvPr>
        </p:nvSpPr>
        <p:spPr>
          <a:xfrm>
            <a:off x="311700" y="5640767"/>
            <a:ext cx="5998800" cy="80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54" name="Google Shape;54;g3b19d56bd8d_2_389"/>
          <p:cNvSpPr txBox="1"/>
          <p:nvPr>
            <p:ph idx="12" type="sldNum"/>
          </p:nvPr>
        </p:nvSpPr>
        <p:spPr>
          <a:xfrm>
            <a:off x="8490250" y="6241346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3b19d56bd8d_2_392"/>
          <p:cNvSpPr txBox="1"/>
          <p:nvPr>
            <p:ph hasCustomPrompt="1" type="title"/>
          </p:nvPr>
        </p:nvSpPr>
        <p:spPr>
          <a:xfrm>
            <a:off x="311700" y="1673700"/>
            <a:ext cx="8520600" cy="2520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7" name="Google Shape;57;g3b19d56bd8d_2_392"/>
          <p:cNvSpPr txBox="1"/>
          <p:nvPr>
            <p:ph idx="1" type="body"/>
          </p:nvPr>
        </p:nvSpPr>
        <p:spPr>
          <a:xfrm>
            <a:off x="311700" y="4304567"/>
            <a:ext cx="8520600" cy="1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8" name="Google Shape;58;g3b19d56bd8d_2_392"/>
          <p:cNvSpPr txBox="1"/>
          <p:nvPr>
            <p:ph idx="12" type="sldNum"/>
          </p:nvPr>
        </p:nvSpPr>
        <p:spPr>
          <a:xfrm>
            <a:off x="8490250" y="6241346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3b19d56bd8d_2_396"/>
          <p:cNvSpPr txBox="1"/>
          <p:nvPr>
            <p:ph idx="12" type="sldNum"/>
          </p:nvPr>
        </p:nvSpPr>
        <p:spPr>
          <a:xfrm>
            <a:off x="8490250" y="6241346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26">
  <p:cSld name="AUTOLAYOUT_27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bc3fd75efc_0_42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1294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3" name="Google Shape;63;g3bc3fd75efc_0_420"/>
          <p:cNvPicPr preferRelativeResize="0"/>
          <p:nvPr/>
        </p:nvPicPr>
        <p:blipFill rotWithShape="1">
          <a:blip r:embed="rId2">
            <a:alphaModFix/>
          </a:blip>
          <a:srcRect b="0" l="38684" r="0" t="0"/>
          <a:stretch/>
        </p:blipFill>
        <p:spPr>
          <a:xfrm>
            <a:off x="2291" y="1343133"/>
            <a:ext cx="1272100" cy="4171743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g3bc3fd75efc_0_420"/>
          <p:cNvSpPr txBox="1"/>
          <p:nvPr>
            <p:ph type="ctrTitle"/>
          </p:nvPr>
        </p:nvSpPr>
        <p:spPr>
          <a:xfrm>
            <a:off x="1884750" y="948433"/>
            <a:ext cx="6947700" cy="13281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65" name="Google Shape;65;g3bc3fd75efc_0_420"/>
          <p:cNvSpPr txBox="1"/>
          <p:nvPr>
            <p:ph idx="1" type="body"/>
          </p:nvPr>
        </p:nvSpPr>
        <p:spPr>
          <a:xfrm>
            <a:off x="1884750" y="2434100"/>
            <a:ext cx="6947700" cy="3657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0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  <a:defRPr sz="1600">
                <a:solidFill>
                  <a:srgbClr val="FFFFFF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 sz="1400">
                <a:solidFill>
                  <a:srgbClr val="FFFFFF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 sz="1400">
                <a:solidFill>
                  <a:srgbClr val="FFFFFF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 sz="1400">
                <a:solidFill>
                  <a:srgbClr val="FFFFFF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 sz="1400">
                <a:solidFill>
                  <a:srgbClr val="FFFFFF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 sz="1400">
                <a:solidFill>
                  <a:srgbClr val="FFFFFF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 sz="1400">
                <a:solidFill>
                  <a:srgbClr val="FFFFFF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 sz="1400">
                <a:solidFill>
                  <a:srgbClr val="FFFFFF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Char char="■"/>
              <a:defRPr sz="1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66" name="Google Shape;66;g3bc3fd75efc_0_420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27">
  <p:cSld name="AUTOLAYOUT_28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bc3fd75efc_0_42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1294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9" name="Google Shape;69;g3bc3fd75efc_0_426"/>
          <p:cNvPicPr preferRelativeResize="0"/>
          <p:nvPr/>
        </p:nvPicPr>
        <p:blipFill rotWithShape="1">
          <a:blip r:embed="rId2">
            <a:alphaModFix/>
          </a:blip>
          <a:srcRect b="0" l="38684" r="0" t="0"/>
          <a:stretch/>
        </p:blipFill>
        <p:spPr>
          <a:xfrm>
            <a:off x="2291" y="1343133"/>
            <a:ext cx="1272100" cy="4171743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g3bc3fd75efc_0_426"/>
          <p:cNvSpPr txBox="1"/>
          <p:nvPr>
            <p:ph type="ctrTitle"/>
          </p:nvPr>
        </p:nvSpPr>
        <p:spPr>
          <a:xfrm>
            <a:off x="1884750" y="948433"/>
            <a:ext cx="6947700" cy="13281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71" name="Google Shape;71;g3bc3fd75efc_0_426"/>
          <p:cNvSpPr txBox="1"/>
          <p:nvPr>
            <p:ph idx="1" type="body"/>
          </p:nvPr>
        </p:nvSpPr>
        <p:spPr>
          <a:xfrm>
            <a:off x="1884750" y="2434100"/>
            <a:ext cx="6947700" cy="3657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0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  <a:defRPr sz="1600">
                <a:solidFill>
                  <a:srgbClr val="FFFFFF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 sz="1400">
                <a:solidFill>
                  <a:srgbClr val="FFFFFF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 sz="1400">
                <a:solidFill>
                  <a:srgbClr val="FFFFFF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 sz="1400">
                <a:solidFill>
                  <a:srgbClr val="FFFFFF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 sz="1400">
                <a:solidFill>
                  <a:srgbClr val="FFFFFF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 sz="1400">
                <a:solidFill>
                  <a:srgbClr val="FFFFFF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 sz="1400">
                <a:solidFill>
                  <a:srgbClr val="FFFFFF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 sz="1400">
                <a:solidFill>
                  <a:srgbClr val="FFFFFF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Char char="■"/>
              <a:defRPr sz="1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72" name="Google Shape;72;g3bc3fd75efc_0_426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46">
  <p:cSld name="AUTOLAYOUT_47">
    <p:bg>
      <p:bgPr>
        <a:solidFill>
          <a:srgbClr val="FFFFFF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3bc3fd75efc_0_43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g3bc3fd75efc_0_432"/>
          <p:cNvSpPr/>
          <p:nvPr/>
        </p:nvSpPr>
        <p:spPr>
          <a:xfrm>
            <a:off x="4574400" y="0"/>
            <a:ext cx="4569600" cy="68580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g3bc3fd75efc_0_432"/>
          <p:cNvSpPr/>
          <p:nvPr/>
        </p:nvSpPr>
        <p:spPr>
          <a:xfrm>
            <a:off x="5323050" y="741200"/>
            <a:ext cx="3075000" cy="53757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BDBDBD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298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g3bc3fd75efc_0_432"/>
          <p:cNvSpPr txBox="1"/>
          <p:nvPr>
            <p:ph type="title"/>
          </p:nvPr>
        </p:nvSpPr>
        <p:spPr>
          <a:xfrm>
            <a:off x="291875" y="542533"/>
            <a:ext cx="3978000" cy="18516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0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0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0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0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0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0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0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0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8" name="Google Shape;78;g3bc3fd75efc_0_432"/>
          <p:cNvSpPr txBox="1"/>
          <p:nvPr>
            <p:ph idx="1" type="body"/>
          </p:nvPr>
        </p:nvSpPr>
        <p:spPr>
          <a:xfrm>
            <a:off x="291950" y="2473267"/>
            <a:ext cx="3978000" cy="34359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0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  <a:defRPr sz="16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9" name="Google Shape;79;g3bc3fd75efc_0_432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43">
  <p:cSld name="AUTOLAYOUT_44">
    <p:bg>
      <p:bgPr>
        <a:solidFill>
          <a:srgbClr val="FFFFFF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bc3fd75efc_0_43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2" name="Google Shape;82;g3bc3fd75efc_0_439"/>
          <p:cNvGrpSpPr/>
          <p:nvPr/>
        </p:nvGrpSpPr>
        <p:grpSpPr>
          <a:xfrm>
            <a:off x="0" y="0"/>
            <a:ext cx="4316700" cy="6857829"/>
            <a:chOff x="0" y="0"/>
            <a:chExt cx="4316700" cy="5143500"/>
          </a:xfrm>
        </p:grpSpPr>
        <p:sp>
          <p:nvSpPr>
            <p:cNvPr id="83" name="Google Shape;83;g3bc3fd75efc_0_439"/>
            <p:cNvSpPr/>
            <p:nvPr/>
          </p:nvSpPr>
          <p:spPr>
            <a:xfrm>
              <a:off x="0" y="0"/>
              <a:ext cx="4316700" cy="5143500"/>
            </a:xfrm>
            <a:prstGeom prst="rect">
              <a:avLst/>
            </a:prstGeom>
            <a:solidFill>
              <a:srgbClr val="284F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g3bc3fd75efc_0_439"/>
            <p:cNvSpPr/>
            <p:nvPr/>
          </p:nvSpPr>
          <p:spPr>
            <a:xfrm>
              <a:off x="386075" y="4599625"/>
              <a:ext cx="1354500" cy="137700"/>
            </a:xfrm>
            <a:prstGeom prst="rect">
              <a:avLst/>
            </a:prstGeom>
            <a:noFill/>
            <a:ln cap="flat" cmpd="sng" w="9525">
              <a:solidFill>
                <a:srgbClr val="92C1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g3bc3fd75efc_0_439"/>
            <p:cNvSpPr/>
            <p:nvPr/>
          </p:nvSpPr>
          <p:spPr>
            <a:xfrm>
              <a:off x="841363" y="4599625"/>
              <a:ext cx="142800" cy="137700"/>
            </a:xfrm>
            <a:prstGeom prst="rect">
              <a:avLst/>
            </a:prstGeom>
            <a:noFill/>
            <a:ln cap="flat" cmpd="sng" w="9525">
              <a:solidFill>
                <a:srgbClr val="92C1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g3bc3fd75efc_0_439"/>
            <p:cNvSpPr/>
            <p:nvPr/>
          </p:nvSpPr>
          <p:spPr>
            <a:xfrm>
              <a:off x="1142492" y="4599625"/>
              <a:ext cx="142800" cy="137700"/>
            </a:xfrm>
            <a:prstGeom prst="rect">
              <a:avLst/>
            </a:prstGeom>
            <a:noFill/>
            <a:ln cap="flat" cmpd="sng" w="9525">
              <a:solidFill>
                <a:srgbClr val="92C1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g3bc3fd75efc_0_439"/>
            <p:cNvSpPr/>
            <p:nvPr/>
          </p:nvSpPr>
          <p:spPr>
            <a:xfrm>
              <a:off x="3875425" y="381000"/>
              <a:ext cx="142800" cy="137700"/>
            </a:xfrm>
            <a:prstGeom prst="rect">
              <a:avLst/>
            </a:prstGeom>
            <a:solidFill>
              <a:srgbClr val="92C1E8"/>
            </a:solidFill>
            <a:ln cap="flat" cmpd="sng" w="9525">
              <a:solidFill>
                <a:srgbClr val="92C1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g3bc3fd75efc_0_439"/>
            <p:cNvSpPr/>
            <p:nvPr/>
          </p:nvSpPr>
          <p:spPr>
            <a:xfrm>
              <a:off x="3732625" y="518700"/>
              <a:ext cx="142800" cy="137700"/>
            </a:xfrm>
            <a:prstGeom prst="rect">
              <a:avLst/>
            </a:prstGeom>
            <a:noFill/>
            <a:ln cap="flat" cmpd="sng" w="9525">
              <a:solidFill>
                <a:srgbClr val="92C1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g3bc3fd75efc_0_439"/>
          <p:cNvSpPr txBox="1"/>
          <p:nvPr>
            <p:ph type="title"/>
          </p:nvPr>
        </p:nvSpPr>
        <p:spPr>
          <a:xfrm>
            <a:off x="311725" y="871101"/>
            <a:ext cx="3706500" cy="44460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90" name="Google Shape;90;g3bc3fd75efc_0_439"/>
          <p:cNvSpPr txBox="1"/>
          <p:nvPr>
            <p:ph idx="1" type="body"/>
          </p:nvPr>
        </p:nvSpPr>
        <p:spPr>
          <a:xfrm>
            <a:off x="4620575" y="871100"/>
            <a:ext cx="4211700" cy="4988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84F7D"/>
              </a:buClr>
              <a:buSzPts val="1200"/>
              <a:buChar char="●"/>
              <a:defRPr sz="1200">
                <a:solidFill>
                  <a:srgbClr val="284F7D"/>
                </a:solidFill>
              </a:defRPr>
            </a:lvl1pPr>
            <a:lvl2pPr indent="-292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84F7D"/>
              </a:buClr>
              <a:buSzPts val="1000"/>
              <a:buChar char="○"/>
              <a:defRPr sz="1000">
                <a:solidFill>
                  <a:srgbClr val="284F7D"/>
                </a:solidFill>
              </a:defRPr>
            </a:lvl2pPr>
            <a:lvl3pPr indent="-2921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84F7D"/>
              </a:buClr>
              <a:buSzPts val="1000"/>
              <a:buChar char="■"/>
              <a:defRPr sz="1000">
                <a:solidFill>
                  <a:srgbClr val="284F7D"/>
                </a:solidFill>
              </a:defRPr>
            </a:lvl3pPr>
            <a:lvl4pPr indent="-2921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84F7D"/>
              </a:buClr>
              <a:buSzPts val="1000"/>
              <a:buChar char="●"/>
              <a:defRPr sz="1000">
                <a:solidFill>
                  <a:srgbClr val="284F7D"/>
                </a:solidFill>
              </a:defRPr>
            </a:lvl4pPr>
            <a:lvl5pPr indent="-2921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84F7D"/>
              </a:buClr>
              <a:buSzPts val="1000"/>
              <a:buChar char="○"/>
              <a:defRPr sz="1000">
                <a:solidFill>
                  <a:srgbClr val="284F7D"/>
                </a:solidFill>
              </a:defRPr>
            </a:lvl5pPr>
            <a:lvl6pPr indent="-2921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84F7D"/>
              </a:buClr>
              <a:buSzPts val="1000"/>
              <a:buChar char="■"/>
              <a:defRPr sz="1000">
                <a:solidFill>
                  <a:srgbClr val="284F7D"/>
                </a:solidFill>
              </a:defRPr>
            </a:lvl6pPr>
            <a:lvl7pPr indent="-2921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84F7D"/>
              </a:buClr>
              <a:buSzPts val="1000"/>
              <a:buChar char="●"/>
              <a:defRPr sz="1000">
                <a:solidFill>
                  <a:srgbClr val="284F7D"/>
                </a:solidFill>
              </a:defRPr>
            </a:lvl7pPr>
            <a:lvl8pPr indent="-2921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84F7D"/>
              </a:buClr>
              <a:buSzPts val="1000"/>
              <a:buChar char="○"/>
              <a:defRPr sz="1000">
                <a:solidFill>
                  <a:srgbClr val="284F7D"/>
                </a:solidFill>
              </a:defRPr>
            </a:lvl8pPr>
            <a:lvl9pPr indent="-2921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84F7D"/>
              </a:buClr>
              <a:buSzPts val="1000"/>
              <a:buChar char="■"/>
              <a:defRPr sz="1000">
                <a:solidFill>
                  <a:srgbClr val="284F7D"/>
                </a:solidFill>
              </a:defRPr>
            </a:lvl9pPr>
          </a:lstStyle>
          <a:p/>
        </p:txBody>
      </p:sp>
      <p:sp>
        <p:nvSpPr>
          <p:cNvPr id="91" name="Google Shape;91;g3bc3fd75efc_0_439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48">
  <p:cSld name="AUTOLAYOUT_49">
    <p:bg>
      <p:bgPr>
        <a:solidFill>
          <a:srgbClr val="FFFFFF"/>
        </a:solid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bc3fd75efc_0_45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g3bc3fd75efc_0_451"/>
          <p:cNvSpPr txBox="1"/>
          <p:nvPr>
            <p:ph type="title"/>
          </p:nvPr>
        </p:nvSpPr>
        <p:spPr>
          <a:xfrm>
            <a:off x="291875" y="542533"/>
            <a:ext cx="4813500" cy="18516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5" name="Google Shape;95;g3bc3fd75efc_0_451"/>
          <p:cNvSpPr txBox="1"/>
          <p:nvPr>
            <p:ph idx="1" type="body"/>
          </p:nvPr>
        </p:nvSpPr>
        <p:spPr>
          <a:xfrm>
            <a:off x="291975" y="2473268"/>
            <a:ext cx="4813500" cy="34359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0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  <a:defRPr sz="16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6" name="Google Shape;96;g3bc3fd75efc_0_451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g3b19d56bd8d_2_363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9" name="Google Shape;19;g3b19d56bd8d_2_363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g3b19d56bd8d_2_363"/>
          <p:cNvSpPr txBox="1"/>
          <p:nvPr>
            <p:ph idx="12" type="sldNum"/>
          </p:nvPr>
        </p:nvSpPr>
        <p:spPr>
          <a:xfrm>
            <a:off x="8490250" y="6241346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g3b19d56bd8d_2_39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" name="Google Shape;23;g3b19d56bd8d_2_398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indent="-342900" lvl="1" marL="9144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2pPr>
            <a:lvl3pPr indent="-342900" lvl="2" marL="13716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3pPr>
            <a:lvl4pPr indent="-342900" lvl="3" marL="18288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indent="-342900" lvl="4" marL="22860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indent="-342900" lvl="5" marL="27432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indent="-342900" lvl="6" marL="32004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indent="-342900" lvl="7" marL="36576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indent="-342900" lvl="8" marL="411480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/>
        </p:txBody>
      </p:sp>
      <p:sp>
        <p:nvSpPr>
          <p:cNvPr id="24" name="Google Shape;24;g3b19d56bd8d_2_398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g3b19d56bd8d_2_398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g3b19d56bd8d_2_398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g3b19d56bd8d_2_360"/>
          <p:cNvSpPr txBox="1"/>
          <p:nvPr>
            <p:ph type="title"/>
          </p:nvPr>
        </p:nvSpPr>
        <p:spPr>
          <a:xfrm>
            <a:off x="671250" y="2855000"/>
            <a:ext cx="7852200" cy="114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9" name="Google Shape;29;g3b19d56bd8d_2_360"/>
          <p:cNvSpPr txBox="1"/>
          <p:nvPr>
            <p:ph idx="12" type="sldNum"/>
          </p:nvPr>
        </p:nvSpPr>
        <p:spPr>
          <a:xfrm>
            <a:off x="8490250" y="6241346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g3b19d56bd8d_2_367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2" name="Google Shape;32;g3b19d56bd8d_2_367"/>
          <p:cNvSpPr txBox="1"/>
          <p:nvPr>
            <p:ph idx="1" type="body"/>
          </p:nvPr>
        </p:nvSpPr>
        <p:spPr>
          <a:xfrm>
            <a:off x="311700" y="1536633"/>
            <a:ext cx="39999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g3b19d56bd8d_2_367"/>
          <p:cNvSpPr txBox="1"/>
          <p:nvPr>
            <p:ph idx="2" type="body"/>
          </p:nvPr>
        </p:nvSpPr>
        <p:spPr>
          <a:xfrm>
            <a:off x="4832400" y="1536633"/>
            <a:ext cx="39999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g3b19d56bd8d_2_367"/>
          <p:cNvSpPr txBox="1"/>
          <p:nvPr>
            <p:ph idx="12" type="sldNum"/>
          </p:nvPr>
        </p:nvSpPr>
        <p:spPr>
          <a:xfrm>
            <a:off x="8490250" y="6241346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g3b19d56bd8d_2_372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7" name="Google Shape;37;g3b19d56bd8d_2_372"/>
          <p:cNvSpPr txBox="1"/>
          <p:nvPr>
            <p:ph idx="12" type="sldNum"/>
          </p:nvPr>
        </p:nvSpPr>
        <p:spPr>
          <a:xfrm>
            <a:off x="8490250" y="6241346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g3b19d56bd8d_2_375"/>
          <p:cNvSpPr txBox="1"/>
          <p:nvPr>
            <p:ph type="title"/>
          </p:nvPr>
        </p:nvSpPr>
        <p:spPr>
          <a:xfrm>
            <a:off x="311700" y="740800"/>
            <a:ext cx="2808000" cy="10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g3b19d56bd8d_2_375"/>
          <p:cNvSpPr txBox="1"/>
          <p:nvPr>
            <p:ph idx="1" type="body"/>
          </p:nvPr>
        </p:nvSpPr>
        <p:spPr>
          <a:xfrm>
            <a:off x="311700" y="1852800"/>
            <a:ext cx="2808000" cy="42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g3b19d56bd8d_2_375"/>
          <p:cNvSpPr txBox="1"/>
          <p:nvPr>
            <p:ph idx="12" type="sldNum"/>
          </p:nvPr>
        </p:nvSpPr>
        <p:spPr>
          <a:xfrm>
            <a:off x="8490250" y="6241346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3b19d56bd8d_2_379"/>
          <p:cNvSpPr txBox="1"/>
          <p:nvPr>
            <p:ph type="title"/>
          </p:nvPr>
        </p:nvSpPr>
        <p:spPr>
          <a:xfrm>
            <a:off x="490250" y="701800"/>
            <a:ext cx="6227100" cy="545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g3b19d56bd8d_2_379"/>
          <p:cNvSpPr txBox="1"/>
          <p:nvPr>
            <p:ph idx="12" type="sldNum"/>
          </p:nvPr>
        </p:nvSpPr>
        <p:spPr>
          <a:xfrm>
            <a:off x="8490250" y="6241346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g3b19d56bd8d_2_382"/>
          <p:cNvSpPr/>
          <p:nvPr/>
        </p:nvSpPr>
        <p:spPr>
          <a:xfrm>
            <a:off x="4572000" y="0"/>
            <a:ext cx="457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7" name="Google Shape;47;g3b19d56bd8d_2_382"/>
          <p:cNvCxnSpPr/>
          <p:nvPr/>
        </p:nvCxnSpPr>
        <p:spPr>
          <a:xfrm>
            <a:off x="5029675" y="59940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8" name="Google Shape;48;g3b19d56bd8d_2_382"/>
          <p:cNvSpPr txBox="1"/>
          <p:nvPr>
            <p:ph type="title"/>
          </p:nvPr>
        </p:nvSpPr>
        <p:spPr>
          <a:xfrm>
            <a:off x="265500" y="1441867"/>
            <a:ext cx="4045200" cy="228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9" name="Google Shape;49;g3b19d56bd8d_2_382"/>
          <p:cNvSpPr txBox="1"/>
          <p:nvPr>
            <p:ph idx="1" type="subTitle"/>
          </p:nvPr>
        </p:nvSpPr>
        <p:spPr>
          <a:xfrm>
            <a:off x="265500" y="3793601"/>
            <a:ext cx="4045200" cy="179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0" name="Google Shape;50;g3b19d56bd8d_2_382"/>
          <p:cNvSpPr txBox="1"/>
          <p:nvPr>
            <p:ph idx="2" type="body"/>
          </p:nvPr>
        </p:nvSpPr>
        <p:spPr>
          <a:xfrm>
            <a:off x="4939500" y="965600"/>
            <a:ext cx="3837000" cy="492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g3b19d56bd8d_2_382"/>
          <p:cNvSpPr txBox="1"/>
          <p:nvPr>
            <p:ph idx="12" type="sldNum"/>
          </p:nvPr>
        </p:nvSpPr>
        <p:spPr>
          <a:xfrm>
            <a:off x="8490250" y="6241346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18" Type="http://schemas.openxmlformats.org/officeDocument/2006/relationships/theme" Target="../theme/theme2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lat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3b19d56bd8d_2_348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g3b19d56bd8d_2_348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b="0" i="0" sz="18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 b="0" i="0" sz="14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 b="0" i="0" sz="14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 b="0" i="0" sz="14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 b="0" i="0" sz="14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 b="0" i="0" sz="14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 b="0" i="0" sz="14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 b="0" i="0" sz="14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 b="0" i="0" sz="14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8" name="Google Shape;8;g3b19d56bd8d_2_348"/>
          <p:cNvSpPr txBox="1"/>
          <p:nvPr>
            <p:ph idx="12" type="sldNum"/>
          </p:nvPr>
        </p:nvSpPr>
        <p:spPr>
          <a:xfrm>
            <a:off x="8490250" y="6241346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0.xml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1.xml"/><Relationship Id="rId3" Type="http://schemas.openxmlformats.org/officeDocument/2006/relationships/image" Target="../media/image24.png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2.xml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3.xml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4.xml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5.xml"/><Relationship Id="rId3" Type="http://schemas.openxmlformats.org/officeDocument/2006/relationships/image" Target="../media/image21.png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6.xml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7.xml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8.xml"/><Relationship Id="rId3" Type="http://schemas.openxmlformats.org/officeDocument/2006/relationships/image" Target="../media/image25.png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9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0.xml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1.xml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2.xml"/><Relationship Id="rId3" Type="http://schemas.openxmlformats.org/officeDocument/2006/relationships/image" Target="../media/image23.png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3.xml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4.xml"/></Relationships>
</file>

<file path=ppt/slides/_rels/slide1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5.xml"/></Relationships>
</file>

<file path=ppt/slides/_rels/slide1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6.xml"/></Relationships>
</file>

<file path=ppt/slides/_rels/slide1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7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Relationship Id="rId4" Type="http://schemas.openxmlformats.org/officeDocument/2006/relationships/hyperlink" Target="https://docs.docker.com/engine/reference/builder/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docs.google.com/document/d/1Cydl3Eelcl1fEn4Epo7Ww7MBHmeIU3oC/edit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0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hyperlink" Target="https://github.com/arjunachari12/install-jenkins-container/blob/main/kubernetes.md" TargetMode="Externa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8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hyperlink" Target="https://github.com/arjunachari12/k8s-learn/blob/main/pod.yml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hyperlink" Target="https://github.com/arjunachari12/k8s-learn/blob/main/pod2.yml" TargetMode="Externa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7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9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1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9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7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3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1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15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4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hyperlink" Target="https://github.com/arjunachari12/k8s-learn/blob/main/pod3.yml" TargetMode="Externa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hyperlink" Target="https://github.com/arjunachari12/k8s-learn/blob/main/pod3-service.yml" TargetMode="Externa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12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20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7.xml"/><Relationship Id="rId3" Type="http://schemas.openxmlformats.org/officeDocument/2006/relationships/hyperlink" Target="https://github.com/arjunachari12/k8s-learn/blob/main/helloworld-deployment.yml" TargetMode="Externa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3.xml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4.xm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5.xml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6.xml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7.xml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8.xml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9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0.xml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1.xml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2.xml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3.xml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4.xml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5.xml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6.xml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7.xml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8.xml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9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0.xml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1.xml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2.xml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3.xml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4.xml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5.xml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22.png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7.xml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8.xml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b19d56bd8d_0_1233"/>
          <p:cNvSpPr txBox="1"/>
          <p:nvPr>
            <p:ph type="ctrTitle"/>
          </p:nvPr>
        </p:nvSpPr>
        <p:spPr>
          <a:xfrm>
            <a:off x="671258" y="1761422"/>
            <a:ext cx="7801500" cy="3075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/>
              <a:t>DevSecOps</a:t>
            </a:r>
            <a:endParaRPr/>
          </a:p>
        </p:txBody>
      </p:sp>
      <p:sp>
        <p:nvSpPr>
          <p:cNvPr id="102" name="Google Shape;102;g3b19d56bd8d_0_1233"/>
          <p:cNvSpPr txBox="1"/>
          <p:nvPr>
            <p:ph idx="1" type="subTitle"/>
          </p:nvPr>
        </p:nvSpPr>
        <p:spPr>
          <a:xfrm>
            <a:off x="671250" y="5644224"/>
            <a:ext cx="7801500" cy="140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-US"/>
              <a:t>Training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bc33d3fc8d_0_39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Docker architecture</a:t>
            </a:r>
            <a:endParaRPr/>
          </a:p>
        </p:txBody>
      </p:sp>
      <p:pic>
        <p:nvPicPr>
          <p:cNvPr id="159" name="Google Shape;159;g3bc33d3fc8d_0_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536633"/>
            <a:ext cx="6656675" cy="354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g3bc3fd75efc_0_105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 Is Compliance?</a:t>
            </a:r>
            <a:endParaRPr/>
          </a:p>
        </p:txBody>
      </p:sp>
      <p:sp>
        <p:nvSpPr>
          <p:cNvPr id="711" name="Google Shape;711;g3bc3fd75efc_0_1052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Mandatory regulatory requirements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Defined by laws &amp; standards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Focus on process &amp; evidence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Audits and attestations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Continuous obligation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Non-compliance risks fines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Applies to people, process, tech</a:t>
            </a:r>
            <a:endParaRPr/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g3bc3fd75efc_0_119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 Is Compliance?</a:t>
            </a:r>
            <a:endParaRPr/>
          </a:p>
        </p:txBody>
      </p:sp>
      <p:pic>
        <p:nvPicPr>
          <p:cNvPr id="717" name="Google Shape;717;g3bc3fd75efc_0_11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70053"/>
            <a:ext cx="8826951" cy="501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g3bc3fd75efc_0_105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Security vs Compliance</a:t>
            </a:r>
            <a:endParaRPr/>
          </a:p>
        </p:txBody>
      </p:sp>
      <p:sp>
        <p:nvSpPr>
          <p:cNvPr id="723" name="Google Shape;723;g3bc3fd75efc_0_1057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Security protects systems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Compliance proves controls exist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Security is technical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Compliance is evidence-based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Overlap but different goals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Auditors vs attackers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DevSecOps connects both</a:t>
            </a:r>
            <a:endParaRPr/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g3bc3fd75efc_0_106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Key Compliance Frameworks</a:t>
            </a:r>
            <a:endParaRPr/>
          </a:p>
        </p:txBody>
      </p:sp>
      <p:sp>
        <p:nvSpPr>
          <p:cNvPr id="729" name="Google Shape;729;g3bc3fd75efc_0_1062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GDPR – data privacy law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SOC 2 – trust &amp; controls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ISO 27001 – ISMS standard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NIST – security framework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Industry &amp; region driven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Often combined together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Mapped to same controls</a:t>
            </a:r>
            <a:endParaRPr/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g3bc3fd75efc_0_106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GDPR Overview</a:t>
            </a:r>
            <a:endParaRPr/>
          </a:p>
        </p:txBody>
      </p:sp>
      <p:sp>
        <p:nvSpPr>
          <p:cNvPr id="735" name="Google Shape;735;g3bc3fd75efc_0_1067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EU data protection law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Applies globally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Personal data focus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Consent &amp; transparency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subject rights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Privacy by design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Heavy penalties</a:t>
            </a:r>
            <a:endParaRPr/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g3bc3fd75efc_0_1202"/>
          <p:cNvSpPr txBox="1"/>
          <p:nvPr>
            <p:ph type="title"/>
          </p:nvPr>
        </p:nvSpPr>
        <p:spPr>
          <a:xfrm>
            <a:off x="457200" y="274674"/>
            <a:ext cx="17643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GDPR Overview</a:t>
            </a:r>
            <a:endParaRPr/>
          </a:p>
        </p:txBody>
      </p:sp>
      <p:pic>
        <p:nvPicPr>
          <p:cNvPr id="741" name="Google Shape;741;g3bc3fd75efc_0_12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362" y="0"/>
            <a:ext cx="8153080" cy="685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g3bc3fd75efc_0_107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GDPR Controls &amp; Case Study</a:t>
            </a:r>
            <a:endParaRPr/>
          </a:p>
        </p:txBody>
      </p:sp>
      <p:sp>
        <p:nvSpPr>
          <p:cNvPr id="747" name="Google Shape;747;g3bc3fd75efc_0_1072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Encrypt data at rest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Encrypt data in transit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Restrict public access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Enable audit logging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retention policies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Public data breach example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Pipeline blocks violation</a:t>
            </a:r>
            <a:endParaRPr/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g3bc3fd75efc_0_107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SOC 2 Overview</a:t>
            </a:r>
            <a:endParaRPr/>
          </a:p>
        </p:txBody>
      </p:sp>
      <p:sp>
        <p:nvSpPr>
          <p:cNvPr id="753" name="Google Shape;753;g3bc3fd75efc_0_1077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SaaS &amp; cloud focused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Auditor-driven framework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Trust Service Criteria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Security is mandatory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Type I vs Type II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Operational focus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Customer trust</a:t>
            </a:r>
            <a:endParaRPr/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8" name="Google Shape;758;g3bc3fd75efc_0_12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63328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g3bc3fd75efc_0_108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SOC 2 in DevSecOps</a:t>
            </a:r>
            <a:endParaRPr/>
          </a:p>
        </p:txBody>
      </p:sp>
      <p:sp>
        <p:nvSpPr>
          <p:cNvPr id="764" name="Google Shape;764;g3bc3fd75efc_0_1082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 approval enforcement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Change management via Git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Vulnerability scanning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Access reviews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Logging &amp; monitoring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Incident response drills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Audit evidence automated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bc33d3fc8d_0_65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Docker commands</a:t>
            </a:r>
            <a:endParaRPr/>
          </a:p>
        </p:txBody>
      </p:sp>
      <p:sp>
        <p:nvSpPr>
          <p:cNvPr id="165" name="Google Shape;165;g3bc33d3fc8d_0_65"/>
          <p:cNvSpPr txBox="1"/>
          <p:nvPr>
            <p:ph idx="1" type="body"/>
          </p:nvPr>
        </p:nvSpPr>
        <p:spPr>
          <a:xfrm>
            <a:off x="311700" y="2048844"/>
            <a:ext cx="8520600" cy="607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docker container run --publish 80:80 nginx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docker container run --publish 80:80 --detach nginx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docker container ls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docker container stop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docker container ls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docker container ls -a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docker container run --publish 80:80 --detach --name webhost nginx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docker container run -d -p 3306:3306 --name db -e MYSQL_RANDOM_ROOT_PASSWORD=yes mysql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g3bc3fd75efc_0_108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ISO 27001 Overview</a:t>
            </a:r>
            <a:endParaRPr/>
          </a:p>
        </p:txBody>
      </p:sp>
      <p:sp>
        <p:nvSpPr>
          <p:cNvPr id="770" name="Google Shape;770;g3bc3fd75efc_0_1087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International ISMS standard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Risk-based approach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Management responsibility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Continuous improvement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People, process, tech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Certification based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Annex A controls</a:t>
            </a:r>
            <a:endParaRPr/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g3bc3fd75efc_0_109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ISO 27001 &amp; DevSecOps</a:t>
            </a:r>
            <a:endParaRPr/>
          </a:p>
        </p:txBody>
      </p:sp>
      <p:sp>
        <p:nvSpPr>
          <p:cNvPr id="776" name="Google Shape;776;g3bc3fd75efc_0_1092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Asset inventory via IaC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Risk treatment automation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Secure SDLC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Policy enforcement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Monitoring &amp; logging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Internal audits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Continuous compliance</a:t>
            </a:r>
            <a:endParaRPr/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g3bc3fd75efc_0_12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ISO 27001 Overview</a:t>
            </a:r>
            <a:endParaRPr/>
          </a:p>
        </p:txBody>
      </p:sp>
      <p:pic>
        <p:nvPicPr>
          <p:cNvPr id="782" name="Google Shape;782;g3bc3fd75efc_0_12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70038"/>
            <a:ext cx="8839198" cy="48606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g3bc3fd75efc_0_109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NIST Overview</a:t>
            </a:r>
            <a:endParaRPr/>
          </a:p>
        </p:txBody>
      </p:sp>
      <p:sp>
        <p:nvSpPr>
          <p:cNvPr id="788" name="Google Shape;788;g3bc3fd75efc_0_1097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Best-practice framework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Widely adopted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 certification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Technical depth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Risk-based controls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Cloud friendly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Foundation for others</a:t>
            </a:r>
            <a:endParaRPr/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g3bc3fd75efc_0_110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Framework Mapping</a:t>
            </a:r>
            <a:endParaRPr/>
          </a:p>
        </p:txBody>
      </p:sp>
      <p:sp>
        <p:nvSpPr>
          <p:cNvPr id="794" name="Google Shape;794;g3bc3fd75efc_0_1102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GDPR covers privacy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SOC 2 covers operations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ISO covers governance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NIST covers technical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Same controls reused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Single pipeline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Unified compliance</a:t>
            </a:r>
            <a:endParaRPr/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g3bc3fd75efc_0_110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Compliance-Driven Pipeline Gating</a:t>
            </a:r>
            <a:endParaRPr/>
          </a:p>
        </p:txBody>
      </p:sp>
      <p:sp>
        <p:nvSpPr>
          <p:cNvPr id="800" name="Google Shape;800;g3bc3fd75efc_0_1107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Automated policy checks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Fail fast approach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 manual bypass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Pre-production enforcement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Security as code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Audit-ready pipelines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Consistent controls</a:t>
            </a:r>
            <a:endParaRPr/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g3bc3fd75efc_0_111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DevSecOps Tools for Compliance</a:t>
            </a:r>
            <a:endParaRPr/>
          </a:p>
        </p:txBody>
      </p:sp>
      <p:sp>
        <p:nvSpPr>
          <p:cNvPr id="806" name="Google Shape;806;g3bc3fd75efc_0_1112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Terraform &amp; Bicep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OPA &amp; Conftest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Checkov for IaC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Trivy &amp; Snyk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Azure Policy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Defender for Cloud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CI/CD integration</a:t>
            </a:r>
            <a:endParaRPr/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g3bc3fd75efc_0_111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Key Takeaways</a:t>
            </a:r>
            <a:endParaRPr/>
          </a:p>
        </p:txBody>
      </p:sp>
      <p:sp>
        <p:nvSpPr>
          <p:cNvPr id="812" name="Google Shape;812;g3bc3fd75efc_0_1117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Compliance must be automated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Manual audits don’t scale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DevSecOps enables compliance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One pipeline many frameworks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Policies enforce controls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Tools provide evidence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Compliance becomes boring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3bc3fd75efc_0_10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Dockerfile</a:t>
            </a:r>
            <a:endParaRPr/>
          </a:p>
        </p:txBody>
      </p:sp>
      <p:pic>
        <p:nvPicPr>
          <p:cNvPr id="171" name="Google Shape;171;g3bc3fd75efc_0_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536633"/>
            <a:ext cx="5355324" cy="3637926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g3bc3fd75efc_0_10"/>
          <p:cNvSpPr txBox="1"/>
          <p:nvPr/>
        </p:nvSpPr>
        <p:spPr>
          <a:xfrm>
            <a:off x="0" y="6387200"/>
            <a:ext cx="5804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4"/>
              </a:rPr>
              <a:t>https://docs.docker.com/engine/reference/builder/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3bc3fd75efc_0_102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Volumes</a:t>
            </a:r>
            <a:endParaRPr/>
          </a:p>
        </p:txBody>
      </p:sp>
      <p:sp>
        <p:nvSpPr>
          <p:cNvPr id="178" name="Google Shape;178;g3bc3fd75efc_0_102"/>
          <p:cNvSpPr txBox="1"/>
          <p:nvPr>
            <p:ph idx="1" type="body"/>
          </p:nvPr>
        </p:nvSpPr>
        <p:spPr>
          <a:xfrm>
            <a:off x="311700" y="2048844"/>
            <a:ext cx="8520600" cy="607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By default all files created inside a container are stored on a writable container layer. This means that: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/>
              <a:t>The data doesn’t persist when that container no longer exists, and it can be difficult to get the data out of the container if another process needs it.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/>
              <a:t>A container’s writable layer is tightly coupled to the host machine where the container is running. You can’t easily move the data somewhere else.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/>
              <a:t>Writing into a container’s writable layer requires a storage driver to manage the filesystem. The storage driver provides a union filesystem, using the Linux kernel. This extra abstraction reduces performance as compared to using data volumes, which write directly to the host filesystem.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3bc33d3fc8d_0_7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Container Security Fundamentals</a:t>
            </a:r>
            <a:endParaRPr/>
          </a:p>
        </p:txBody>
      </p:sp>
      <p:sp>
        <p:nvSpPr>
          <p:cNvPr id="184" name="Google Shape;184;g3bc33d3fc8d_0_70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Securing containerized workloads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Understanding container-specific risks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Build-time and runtime security controls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Foundation for Kubernetes security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3bc33d3fc8d_0_7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 is a Container (Security Perspective)</a:t>
            </a:r>
            <a:endParaRPr/>
          </a:p>
        </p:txBody>
      </p:sp>
      <p:sp>
        <p:nvSpPr>
          <p:cNvPr id="190" name="Google Shape;190;g3bc33d3fc8d_0_75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Containers package application and dependencies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Share host OS kernel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Lightweight and fast startup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Weaker isolation than VMs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Security depends on configuration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bc33d3fc8d_0_8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Containers vs Virtual Machines</a:t>
            </a:r>
            <a:endParaRPr/>
          </a:p>
        </p:txBody>
      </p:sp>
      <p:sp>
        <p:nvSpPr>
          <p:cNvPr id="196" name="Google Shape;196;g3bc33d3fc8d_0_80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VMs provide hardware-level isolation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Containers provide OS-level isolation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Compromised container may impact host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Higher blast radius if misconfigured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Speed vs isolation trade-off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bc33d3fc8d_0_8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Container Security Shared Responsibility</a:t>
            </a:r>
            <a:endParaRPr/>
          </a:p>
        </p:txBody>
      </p:sp>
      <p:sp>
        <p:nvSpPr>
          <p:cNvPr id="202" name="Google Shape;202;g3bc33d3fc8d_0_85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Cloud provider secures infrastructure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Platform team secures runtime and orchestrator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Developers secure images and dependencies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Most issues originate from images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3bc33d3fc8d_0_9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Container Threat Landscape</a:t>
            </a:r>
            <a:endParaRPr/>
          </a:p>
        </p:txBody>
      </p:sp>
      <p:sp>
        <p:nvSpPr>
          <p:cNvPr id="208" name="Google Shape;208;g3bc33d3fc8d_0_90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Vulnerable base images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Outdated libraries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Running as root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Hardcoded secrets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Supply chain attacks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3bc33d3fc8d_0_9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Container Image Security</a:t>
            </a:r>
            <a:endParaRPr/>
          </a:p>
        </p:txBody>
      </p:sp>
      <p:sp>
        <p:nvSpPr>
          <p:cNvPr id="214" name="Google Shape;214;g3bc33d3fc8d_0_95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Images deployed repeatedly at scale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One insecure image affects all environments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Images are immutable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Scan before deploy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b19d56bd8d_0_1238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/>
              <a:t>Agenda</a:t>
            </a:r>
            <a:endParaRPr/>
          </a:p>
        </p:txBody>
      </p:sp>
      <p:sp>
        <p:nvSpPr>
          <p:cNvPr id="108" name="Google Shape;108;g3b19d56bd8d_0_1238"/>
          <p:cNvSpPr txBox="1"/>
          <p:nvPr>
            <p:ph idx="1" type="body"/>
          </p:nvPr>
        </p:nvSpPr>
        <p:spPr>
          <a:xfrm>
            <a:off x="311700" y="2048844"/>
            <a:ext cx="8520600" cy="60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https://docs.google.com/document/d/1Cydl3Eelcl1fEn4Epo7Ww7MBHmeIU3oC/edit</a:t>
            </a:r>
            <a:r>
              <a:rPr lang="en-US"/>
              <a:t> 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3bc33d3fc8d_0_10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Secure Image Best Practices</a:t>
            </a:r>
            <a:endParaRPr/>
          </a:p>
        </p:txBody>
      </p:sp>
      <p:sp>
        <p:nvSpPr>
          <p:cNvPr id="220" name="Google Shape;220;g3bc33d3fc8d_0_100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 trusted minimal base images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Pin image versions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Remove unused packages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Run as non-root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Reduce attack surface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bc33d3fc8d_0_10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Build-Time Container Security</a:t>
            </a:r>
            <a:endParaRPr/>
          </a:p>
        </p:txBody>
      </p:sp>
      <p:sp>
        <p:nvSpPr>
          <p:cNvPr id="226" name="Google Shape;226;g3bc33d3fc8d_0_105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Scan images during CI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Detect CVEs early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Fail builds on critical issues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Prevent insecure images from registry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3bc33d3fc8d_0_11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Runtime Container Security</a:t>
            </a:r>
            <a:endParaRPr/>
          </a:p>
        </p:txBody>
      </p:sp>
      <p:sp>
        <p:nvSpPr>
          <p:cNvPr id="232" name="Google Shape;232;g3bc33d3fc8d_0_110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Zero-day vulnerabilities exist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Runtime behavior monitoring needed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Complements build-time scanning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3bc33d3fc8d_0_11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Runtime Security Controls</a:t>
            </a:r>
            <a:endParaRPr/>
          </a:p>
        </p:txBody>
      </p:sp>
      <p:sp>
        <p:nvSpPr>
          <p:cNvPr id="238" name="Google Shape;238;g3bc33d3fc8d_0_115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Avoid privileged containers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Drop Linux capabilities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Restrict filesystem access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Monitor anomalies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bc33d3fc8d_0_12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Secrets Management</a:t>
            </a:r>
            <a:endParaRPr/>
          </a:p>
        </p:txBody>
      </p:sp>
      <p:sp>
        <p:nvSpPr>
          <p:cNvPr id="244" name="Google Shape;244;g3bc33d3fc8d_0_120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Never bake secrets into images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 external secret managers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Inject secrets at runtime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Rotate credentials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3bc33d3fc8d_0_12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Container Registry Security</a:t>
            </a:r>
            <a:endParaRPr/>
          </a:p>
        </p:txBody>
      </p:sp>
      <p:sp>
        <p:nvSpPr>
          <p:cNvPr id="250" name="Google Shape;250;g3bc33d3fc8d_0_125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 private registries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Restrict push access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Scan registry images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Remove vulnerable images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3bc33d3fc8d_0_13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Container Security in DevSecOps</a:t>
            </a:r>
            <a:endParaRPr/>
          </a:p>
        </p:txBody>
      </p:sp>
      <p:sp>
        <p:nvSpPr>
          <p:cNvPr id="256" name="Google Shape;256;g3bc33d3fc8d_0_130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Security checks at every stage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CI/CD enforces policies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Consistent enforcement across teams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3bc33d3fc8d_0_13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Container Security &amp; Kubernetes</a:t>
            </a:r>
            <a:endParaRPr/>
          </a:p>
        </p:txBody>
      </p:sp>
      <p:sp>
        <p:nvSpPr>
          <p:cNvPr id="262" name="Google Shape;262;g3bc33d3fc8d_0_135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Kubernetes runs containers at scale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Insecure images amplify risk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Container security is prerequisite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3bc33d3fc8d_0_14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Common Mistakes</a:t>
            </a:r>
            <a:endParaRPr/>
          </a:p>
        </p:txBody>
      </p:sp>
      <p:sp>
        <p:nvSpPr>
          <p:cNvPr id="268" name="Google Shape;268;g3bc33d3fc8d_0_140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Trusting public images blindly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Skipping scans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Running as root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 runtime visibility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3bc3fd75efc_0_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Exercise Container Scanning</a:t>
            </a:r>
            <a:endParaRPr/>
          </a:p>
        </p:txBody>
      </p:sp>
      <p:sp>
        <p:nvSpPr>
          <p:cNvPr id="274" name="Google Shape;274;g3bc3fd75efc_0_5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Aqusec or Snyk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b19d56bd8d_0_1243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/>
              <a:t>Training Format</a:t>
            </a:r>
            <a:endParaRPr/>
          </a:p>
        </p:txBody>
      </p:sp>
      <p:sp>
        <p:nvSpPr>
          <p:cNvPr id="114" name="Google Shape;114;g3b19d56bd8d_0_1243"/>
          <p:cNvSpPr txBox="1"/>
          <p:nvPr>
            <p:ph idx="1" type="body"/>
          </p:nvPr>
        </p:nvSpPr>
        <p:spPr>
          <a:xfrm>
            <a:off x="311700" y="2048844"/>
            <a:ext cx="8520600" cy="60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/>
              <a:t>Concepts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/>
              <a:t>Hands-on exercises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/>
              <a:t>Assignments 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/>
              <a:t>Interactive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3bc3fd75efc_0_131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Docker Networking Security – Basics</a:t>
            </a:r>
            <a:endParaRPr/>
          </a:p>
        </p:txBody>
      </p:sp>
      <p:sp>
        <p:nvSpPr>
          <p:cNvPr id="280" name="Google Shape;280;g3bc3fd75efc_0_1312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/>
          </a:bodyPr>
          <a:lstStyle/>
          <a:p>
            <a:pPr indent="-32766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Docker uses network namespaces for container isolation</a:t>
            </a:r>
            <a:endParaRPr/>
          </a:p>
          <a:p>
            <a:pPr indent="-32766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Each container has its own IP, ports, and interfaces</a:t>
            </a:r>
            <a:endParaRPr/>
          </a:p>
          <a:p>
            <a:pPr indent="-32766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Default network driver is bridge</a:t>
            </a:r>
            <a:endParaRPr/>
          </a:p>
          <a:p>
            <a:pPr indent="-32766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Containers can communicate internally by default</a:t>
            </a:r>
            <a:endParaRPr/>
          </a:p>
          <a:p>
            <a:pPr indent="-32766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Network configuration directly impacts security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3bc3fd75efc_0_131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Docker Networking – Security Risks</a:t>
            </a:r>
            <a:endParaRPr/>
          </a:p>
        </p:txBody>
      </p:sp>
      <p:sp>
        <p:nvSpPr>
          <p:cNvPr id="286" name="Google Shape;286;g3bc3fd75efc_0_1317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Using default bridge network without isolation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Exposing container ports to 0.0.0.0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Using --network host in production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 network segmentation between services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Unencrypted container-to-container traffic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3bc3fd75efc_0_132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Docker Networking – Security Best Practices</a:t>
            </a:r>
            <a:endParaRPr/>
          </a:p>
        </p:txBody>
      </p:sp>
      <p:sp>
        <p:nvSpPr>
          <p:cNvPr id="292" name="Google Shape;292;g3bc3fd75efc_0_1322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 custom bridge networks for isolation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Avoid host networking mode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Expose only required ports and bind to localhost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Segment frontend, backend, and database networks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Monitor and audit container network traffic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3bc33d3fc8d_0_14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Key Takeaways</a:t>
            </a:r>
            <a:endParaRPr/>
          </a:p>
        </p:txBody>
      </p:sp>
      <p:sp>
        <p:nvSpPr>
          <p:cNvPr id="298" name="Google Shape;298;g3bc33d3fc8d_0_145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Containers increase speed and risk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Image security is critical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Shift-left scanning is mandatory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Enables Kubernetes security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3bc3fd75efc_0_193"/>
          <p:cNvSpPr txBox="1"/>
          <p:nvPr>
            <p:ph type="ctrTitle"/>
          </p:nvPr>
        </p:nvSpPr>
        <p:spPr>
          <a:xfrm>
            <a:off x="1884750" y="948433"/>
            <a:ext cx="6947700" cy="132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Kubernetes</a:t>
            </a:r>
            <a:endParaRPr/>
          </a:p>
        </p:txBody>
      </p:sp>
      <p:sp>
        <p:nvSpPr>
          <p:cNvPr id="304" name="Google Shape;304;g3bc3fd75efc_0_193"/>
          <p:cNvSpPr txBox="1"/>
          <p:nvPr>
            <p:ph idx="1" type="body"/>
          </p:nvPr>
        </p:nvSpPr>
        <p:spPr>
          <a:xfrm>
            <a:off x="1884750" y="2434100"/>
            <a:ext cx="6947700" cy="365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Kubernetes is like linux kernel of distributed systems.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US"/>
              <a:t>It abstracts away the underlying hardware of the nodes and provides a uniform interface for applications to be both deployed and consume the shared pool of resources.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3bc3fd75efc_0_198"/>
          <p:cNvSpPr txBox="1"/>
          <p:nvPr>
            <p:ph type="ctrTitle"/>
          </p:nvPr>
        </p:nvSpPr>
        <p:spPr>
          <a:xfrm>
            <a:off x="1884750" y="948433"/>
            <a:ext cx="6947700" cy="132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Architecture Overview</a:t>
            </a:r>
            <a:endParaRPr/>
          </a:p>
        </p:txBody>
      </p:sp>
      <p:sp>
        <p:nvSpPr>
          <p:cNvPr id="310" name="Google Shape;310;g3bc3fd75efc_0_198"/>
          <p:cNvSpPr txBox="1"/>
          <p:nvPr>
            <p:ph idx="1" type="body"/>
          </p:nvPr>
        </p:nvSpPr>
        <p:spPr>
          <a:xfrm>
            <a:off x="1884750" y="2434100"/>
            <a:ext cx="6947700" cy="365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Masters - Acts as the primary control plane for Kubernetes. Masters are responsible at a minimum for running the API Server, scheduler, and cluster controller. They commonly also manage storing cluster state, cloud-provider specific components and other cluster essential services.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US"/>
              <a:t>Nodes - Are the ‘workers’ of a Kubernetes cluster. They run a minimal agent that manages the node itself, and are tasked with executing workloads as designated by the master.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" name="Google Shape;315;g3bc3fd75efc_0_2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53003" y="50150"/>
            <a:ext cx="9396999" cy="6599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3bc3fd75efc_0_207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Installation</a:t>
            </a:r>
            <a:endParaRPr/>
          </a:p>
        </p:txBody>
      </p:sp>
      <p:sp>
        <p:nvSpPr>
          <p:cNvPr id="321" name="Google Shape;321;g3bc3fd75efc_0_207"/>
          <p:cNvSpPr txBox="1"/>
          <p:nvPr>
            <p:ph idx="1" type="body"/>
          </p:nvPr>
        </p:nvSpPr>
        <p:spPr>
          <a:xfrm>
            <a:off x="311700" y="2048844"/>
            <a:ext cx="8520600" cy="607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Install Minikube and Kubectl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https://github.com/arjunachari12/install-jenkins-container/blob/main/kubernetes.md</a:t>
            </a:r>
            <a:r>
              <a:rPr lang="en-US"/>
              <a:t> 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3bc3fd75efc_0_212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Pods lifecycle</a:t>
            </a:r>
            <a:endParaRPr/>
          </a:p>
        </p:txBody>
      </p:sp>
      <p:pic>
        <p:nvPicPr>
          <p:cNvPr id="327" name="Google Shape;327;g3bc3fd75efc_0_2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525" y="1643900"/>
            <a:ext cx="5652551" cy="351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3bc3fd75efc_0_217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Exercise: Run image as pod</a:t>
            </a:r>
            <a:endParaRPr/>
          </a:p>
        </p:txBody>
      </p:sp>
      <p:sp>
        <p:nvSpPr>
          <p:cNvPr id="333" name="Google Shape;333;g3bc3fd75efc_0_217"/>
          <p:cNvSpPr txBox="1"/>
          <p:nvPr>
            <p:ph idx="1" type="body"/>
          </p:nvPr>
        </p:nvSpPr>
        <p:spPr>
          <a:xfrm>
            <a:off x="311700" y="2048844"/>
            <a:ext cx="8520600" cy="607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Hands-on steps: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Step 1: Open VS code and create new folder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Step 2 : write manifest file pod.yml, copy code from below link</a:t>
            </a:r>
            <a:endParaRPr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https://github.com/arjunachari12/k8s-learn/blob/main/pod.yml</a:t>
            </a:r>
            <a:r>
              <a:rPr lang="en-US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Step 3: Execute pod.yml file using below command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	kubectl create -f pod.yml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Step 4: You should see pod created message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Step 5: run below commands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	kubectl get pod</a:t>
            </a:r>
            <a:endParaRPr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kubeclt describe pod pod</a:t>
            </a:r>
            <a:endParaRPr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kubectl delete pod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b19d56bd8d_0_1248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/>
              <a:t>Timing</a:t>
            </a:r>
            <a:endParaRPr/>
          </a:p>
        </p:txBody>
      </p:sp>
      <p:sp>
        <p:nvSpPr>
          <p:cNvPr id="120" name="Google Shape;120;g3b19d56bd8d_0_1248"/>
          <p:cNvSpPr txBox="1"/>
          <p:nvPr>
            <p:ph idx="1" type="body"/>
          </p:nvPr>
        </p:nvSpPr>
        <p:spPr>
          <a:xfrm>
            <a:off x="311700" y="2048844"/>
            <a:ext cx="8520600" cy="60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/>
              <a:t>Start time at 10 am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/>
              <a:t>Break 11.30 am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/>
              <a:t>Lunch 1pm to 2pm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/>
              <a:t>Break 3.40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/>
              <a:t>End at 6 pm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3bc3fd75efc_0_222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Assignment: Run multiple images as pod</a:t>
            </a:r>
            <a:endParaRPr/>
          </a:p>
        </p:txBody>
      </p:sp>
      <p:sp>
        <p:nvSpPr>
          <p:cNvPr id="339" name="Google Shape;339;g3bc3fd75efc_0_222"/>
          <p:cNvSpPr txBox="1"/>
          <p:nvPr>
            <p:ph idx="1" type="body"/>
          </p:nvPr>
        </p:nvSpPr>
        <p:spPr>
          <a:xfrm>
            <a:off x="311700" y="2048844"/>
            <a:ext cx="8520600" cy="607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Hands-on steps: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Step 1: Open VS code and create new folder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Step 2 : write manifest file pod.yml, copy code from below link</a:t>
            </a:r>
            <a:endParaRPr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https://github.com/arjunachari12/k8s-learn/blob/main/pod2.yml</a:t>
            </a:r>
            <a:r>
              <a:rPr lang="en-US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Step 3: Execute pod.yml file using below command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	kubectl create -f pod2.yml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Step 4: You should see pod created message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Step 5: run below commands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	kubectl get pod</a:t>
            </a:r>
            <a:endParaRPr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kubeclt describe pod pod1</a:t>
            </a:r>
            <a:endParaRPr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kubectl delete pod pod1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3bc3fd75efc_0_227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g3bc3fd75efc_0_227"/>
          <p:cNvSpPr txBox="1"/>
          <p:nvPr>
            <p:ph idx="1" type="body"/>
          </p:nvPr>
        </p:nvSpPr>
        <p:spPr>
          <a:xfrm>
            <a:off x="311700" y="2048844"/>
            <a:ext cx="8520600" cy="607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6" name="Google Shape;346;g3bc3fd75efc_0_2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04920"/>
            <a:ext cx="9144000" cy="48361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3bc3fd75efc_0_233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g3bc3fd75efc_0_233"/>
          <p:cNvSpPr txBox="1"/>
          <p:nvPr>
            <p:ph idx="1" type="body"/>
          </p:nvPr>
        </p:nvSpPr>
        <p:spPr>
          <a:xfrm>
            <a:off x="311700" y="2048844"/>
            <a:ext cx="8520600" cy="607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53" name="Google Shape;353;g3bc3fd75efc_0_2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04569"/>
            <a:ext cx="9143999" cy="48366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3bc3fd75efc_0_239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g3bc3fd75efc_0_239"/>
          <p:cNvSpPr txBox="1"/>
          <p:nvPr>
            <p:ph idx="1" type="body"/>
          </p:nvPr>
        </p:nvSpPr>
        <p:spPr>
          <a:xfrm>
            <a:off x="311700" y="2048844"/>
            <a:ext cx="8520600" cy="607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60" name="Google Shape;360;g3bc3fd75efc_0_2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669" y="0"/>
            <a:ext cx="906666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3bc3fd75efc_0_245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g3bc3fd75efc_0_245"/>
          <p:cNvSpPr txBox="1"/>
          <p:nvPr>
            <p:ph idx="1" type="body"/>
          </p:nvPr>
        </p:nvSpPr>
        <p:spPr>
          <a:xfrm>
            <a:off x="311700" y="2048844"/>
            <a:ext cx="8520600" cy="607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67" name="Google Shape;367;g3bc3fd75efc_0_2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7131"/>
            <a:ext cx="9144001" cy="50578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3bc3fd75efc_0_251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g3bc3fd75efc_0_251"/>
          <p:cNvSpPr txBox="1"/>
          <p:nvPr>
            <p:ph idx="1" type="body"/>
          </p:nvPr>
        </p:nvSpPr>
        <p:spPr>
          <a:xfrm>
            <a:off x="311700" y="2048844"/>
            <a:ext cx="8520600" cy="607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74" name="Google Shape;374;g3bc3fd75efc_0_2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4375"/>
            <a:ext cx="9143999" cy="48969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9" name="Google Shape;379;g3bc3fd75efc_0_257"/>
          <p:cNvPicPr preferRelativeResize="0"/>
          <p:nvPr/>
        </p:nvPicPr>
        <p:blipFill rotWithShape="1">
          <a:blip r:embed="rId3">
            <a:alphaModFix/>
          </a:blip>
          <a:srcRect b="11627" l="0" r="0" t="11627"/>
          <a:stretch/>
        </p:blipFill>
        <p:spPr>
          <a:xfrm>
            <a:off x="5668450" y="1273933"/>
            <a:ext cx="2384200" cy="4310133"/>
          </a:xfrm>
          <a:prstGeom prst="rect">
            <a:avLst/>
          </a:prstGeom>
          <a:noFill/>
          <a:ln cap="flat" cmpd="dbl" w="76200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</p:pic>
      <p:sp>
        <p:nvSpPr>
          <p:cNvPr id="380" name="Google Shape;380;g3bc3fd75efc_0_257"/>
          <p:cNvSpPr txBox="1"/>
          <p:nvPr>
            <p:ph type="title"/>
          </p:nvPr>
        </p:nvSpPr>
        <p:spPr>
          <a:xfrm>
            <a:off x="291875" y="542533"/>
            <a:ext cx="3978000" cy="185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ReplicaSet</a:t>
            </a:r>
            <a:endParaRPr/>
          </a:p>
        </p:txBody>
      </p:sp>
      <p:sp>
        <p:nvSpPr>
          <p:cNvPr id="381" name="Google Shape;381;g3bc3fd75efc_0_257"/>
          <p:cNvSpPr txBox="1"/>
          <p:nvPr>
            <p:ph idx="1" type="body"/>
          </p:nvPr>
        </p:nvSpPr>
        <p:spPr>
          <a:xfrm>
            <a:off x="291950" y="2473267"/>
            <a:ext cx="3978000" cy="343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US"/>
              <a:t>Generated ReplicaSet from Deployment spec.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3bc3fd75efc_0_263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Replicaset</a:t>
            </a:r>
            <a:endParaRPr/>
          </a:p>
        </p:txBody>
      </p:sp>
      <p:sp>
        <p:nvSpPr>
          <p:cNvPr id="387" name="Google Shape;387;g3bc3fd75efc_0_263"/>
          <p:cNvSpPr txBox="1"/>
          <p:nvPr>
            <p:ph idx="1" type="body"/>
          </p:nvPr>
        </p:nvSpPr>
        <p:spPr>
          <a:xfrm>
            <a:off x="311700" y="2048844"/>
            <a:ext cx="8520600" cy="607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kubectl create -f helloworld_replicaset.yaml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kubectl get 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kubectl autoscale rs helloworld-controller --max=5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kubectl delete rs helloworld-controller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kubectl edit pods helloworld-controller-9jlsq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3bc3fd75efc_0_268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g3bc3fd75efc_0_268"/>
          <p:cNvSpPr txBox="1"/>
          <p:nvPr>
            <p:ph idx="1" type="body"/>
          </p:nvPr>
        </p:nvSpPr>
        <p:spPr>
          <a:xfrm>
            <a:off x="311700" y="2048844"/>
            <a:ext cx="8520600" cy="607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94" name="Google Shape;394;g3bc3fd75efc_0_2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43" y="0"/>
            <a:ext cx="9107713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3bc3fd75efc_0_274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g3bc3fd75efc_0_274"/>
          <p:cNvSpPr txBox="1"/>
          <p:nvPr>
            <p:ph idx="1" type="body"/>
          </p:nvPr>
        </p:nvSpPr>
        <p:spPr>
          <a:xfrm>
            <a:off x="311700" y="2048844"/>
            <a:ext cx="8520600" cy="607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1" name="Google Shape;401;g3bc3fd75efc_0_2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76580"/>
            <a:ext cx="9143999" cy="48786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bc33d3fc8d_0_0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g3bc33d3fc8d_0_0"/>
          <p:cNvSpPr txBox="1"/>
          <p:nvPr>
            <p:ph idx="1" type="body"/>
          </p:nvPr>
        </p:nvSpPr>
        <p:spPr>
          <a:xfrm>
            <a:off x="311700" y="2048844"/>
            <a:ext cx="8520600" cy="607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7" name="Google Shape;127;g3bc33d3fc8d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4" y="0"/>
            <a:ext cx="913845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3bc3fd75efc_0_280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" name="Google Shape;407;g3bc3fd75efc_0_280"/>
          <p:cNvSpPr txBox="1"/>
          <p:nvPr>
            <p:ph idx="1" type="body"/>
          </p:nvPr>
        </p:nvSpPr>
        <p:spPr>
          <a:xfrm>
            <a:off x="311700" y="2048844"/>
            <a:ext cx="8520600" cy="607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8" name="Google Shape;408;g3bc3fd75efc_0_2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90022"/>
            <a:ext cx="9144000" cy="38084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3bc3fd75efc_0_286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Google Shape;414;g3bc3fd75efc_0_286"/>
          <p:cNvSpPr txBox="1"/>
          <p:nvPr>
            <p:ph idx="1" type="body"/>
          </p:nvPr>
        </p:nvSpPr>
        <p:spPr>
          <a:xfrm>
            <a:off x="311700" y="2048844"/>
            <a:ext cx="8520600" cy="607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15" name="Google Shape;415;g3bc3fd75efc_0_2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79911"/>
            <a:ext cx="9144000" cy="47236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3bc3fd75efc_0_292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Exercise: Run image as pod</a:t>
            </a:r>
            <a:endParaRPr/>
          </a:p>
        </p:txBody>
      </p:sp>
      <p:sp>
        <p:nvSpPr>
          <p:cNvPr id="421" name="Google Shape;421;g3bc3fd75efc_0_292"/>
          <p:cNvSpPr txBox="1"/>
          <p:nvPr>
            <p:ph idx="1" type="body"/>
          </p:nvPr>
        </p:nvSpPr>
        <p:spPr>
          <a:xfrm>
            <a:off x="311700" y="2048844"/>
            <a:ext cx="8520600" cy="607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Hands-on steps: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Step 1: Open VS code and create new folder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Step 2 : write manifest file pod3.yml, copy code from below link</a:t>
            </a:r>
            <a:endParaRPr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https://github.com/arjunachari12/k8s-learn/blob/main/pod3.yml</a:t>
            </a:r>
            <a:r>
              <a:rPr lang="en-US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Step 3: Execute pod.yml file using below command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	kubectl create -f pod3.yml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Step 4: You should see pod created message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Step 5: run below commands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	kubectl get pod</a:t>
            </a:r>
            <a:endParaRPr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kubeclt describe pod pod3</a:t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3bc3fd75efc_0_297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Exercise: Expose pod as Service</a:t>
            </a:r>
            <a:endParaRPr/>
          </a:p>
        </p:txBody>
      </p:sp>
      <p:sp>
        <p:nvSpPr>
          <p:cNvPr id="427" name="Google Shape;427;g3bc3fd75efc_0_297"/>
          <p:cNvSpPr txBox="1"/>
          <p:nvPr>
            <p:ph idx="1" type="body"/>
          </p:nvPr>
        </p:nvSpPr>
        <p:spPr>
          <a:xfrm>
            <a:off x="311700" y="2048844"/>
            <a:ext cx="8520600" cy="607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Hands-on steps: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Step 1: Open VS code and create new folder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Step 2 : write manifest file pod3-service.yml, copy code from below link</a:t>
            </a:r>
            <a:endParaRPr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https://github.com/arjunachari12/k8s-learn/blob/main/pod3-service.yml</a:t>
            </a:r>
            <a:r>
              <a:rPr lang="en-US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Step 3: Execute pod3-service.yml file using below command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	kubectl create -f pod3-service.yml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Step 4: You should see pod created message</a:t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3bc3fd75efc_0_302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Exercise: Expose pod as Service</a:t>
            </a:r>
            <a:endParaRPr/>
          </a:p>
        </p:txBody>
      </p:sp>
      <p:sp>
        <p:nvSpPr>
          <p:cNvPr id="433" name="Google Shape;433;g3bc3fd75efc_0_302"/>
          <p:cNvSpPr txBox="1"/>
          <p:nvPr>
            <p:ph idx="1" type="body"/>
          </p:nvPr>
        </p:nvSpPr>
        <p:spPr>
          <a:xfrm>
            <a:off x="311700" y="2048844"/>
            <a:ext cx="8520600" cy="607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Hands-on steps: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Step 5: run below commands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	kubectl get pod</a:t>
            </a:r>
            <a:endParaRPr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kubeclt describe pod pod3</a:t>
            </a:r>
            <a:endParaRPr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kubectl get svc</a:t>
            </a:r>
            <a:endParaRPr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minikube service helloworld-service --url</a:t>
            </a:r>
            <a:endParaRPr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kubectl describe svc helloworld-service</a:t>
            </a:r>
            <a:endParaRPr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kubectl describe svc </a:t>
            </a:r>
            <a:endParaRPr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Kubectl get svc</a:t>
            </a:r>
            <a:endParaRPr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kubectl delete svc helloworld-nodeport-service.yml</a:t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3bc3fd75efc_0_307"/>
          <p:cNvSpPr txBox="1"/>
          <p:nvPr>
            <p:ph type="title"/>
          </p:nvPr>
        </p:nvSpPr>
        <p:spPr>
          <a:xfrm>
            <a:off x="311725" y="871101"/>
            <a:ext cx="3706500" cy="444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" name="Google Shape;439;g3bc3fd75efc_0_307"/>
          <p:cNvSpPr txBox="1"/>
          <p:nvPr>
            <p:ph idx="1" type="body"/>
          </p:nvPr>
        </p:nvSpPr>
        <p:spPr>
          <a:xfrm>
            <a:off x="4620575" y="871100"/>
            <a:ext cx="4211700" cy="498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440" name="Google Shape;440;g3bc3fd75efc_0_3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302"/>
            <a:ext cx="9143999" cy="51355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3bc3fd75efc_0_313"/>
          <p:cNvSpPr txBox="1"/>
          <p:nvPr>
            <p:ph type="title"/>
          </p:nvPr>
        </p:nvSpPr>
        <p:spPr>
          <a:xfrm>
            <a:off x="311725" y="871101"/>
            <a:ext cx="3706500" cy="444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g3bc3fd75efc_0_313"/>
          <p:cNvSpPr txBox="1"/>
          <p:nvPr>
            <p:ph idx="1" type="body"/>
          </p:nvPr>
        </p:nvSpPr>
        <p:spPr>
          <a:xfrm>
            <a:off x="4620575" y="871100"/>
            <a:ext cx="4211700" cy="498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447" name="Google Shape;447;g3bc3fd75efc_0_3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71734"/>
            <a:ext cx="9144000" cy="4885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3bc3fd75efc_0_319"/>
          <p:cNvSpPr txBox="1"/>
          <p:nvPr>
            <p:ph type="title"/>
          </p:nvPr>
        </p:nvSpPr>
        <p:spPr>
          <a:xfrm>
            <a:off x="291875" y="542533"/>
            <a:ext cx="8359200" cy="86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commands</a:t>
            </a:r>
            <a:endParaRPr/>
          </a:p>
        </p:txBody>
      </p:sp>
      <p:sp>
        <p:nvSpPr>
          <p:cNvPr id="453" name="Google Shape;453;g3bc3fd75efc_0_319"/>
          <p:cNvSpPr txBox="1"/>
          <p:nvPr>
            <p:ph idx="1" type="body"/>
          </p:nvPr>
        </p:nvSpPr>
        <p:spPr>
          <a:xfrm>
            <a:off x="291975" y="1735167"/>
            <a:ext cx="8359200" cy="475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Create a file called helloworld-deployment.yaml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US"/>
              <a:t>Copy content from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https://github.com/arjunachari12/k8s-learn/blob/main/helloworld-deployment.yml</a:t>
            </a:r>
            <a:r>
              <a:rPr lang="en-US"/>
              <a:t>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US"/>
              <a:t>kubectl create -f helloworld-deployment.yaml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US"/>
              <a:t>kubectl get deployments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US"/>
              <a:t>kubectl get rs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US"/>
              <a:t>kubectl get pods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US"/>
              <a:t>kubectl get pods --show-labels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US"/>
              <a:t>kubectl rollout status deployment/helloworld-deployment</a:t>
            </a:r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3bc3fd75efc_0_324"/>
          <p:cNvSpPr txBox="1"/>
          <p:nvPr>
            <p:ph type="title"/>
          </p:nvPr>
        </p:nvSpPr>
        <p:spPr>
          <a:xfrm>
            <a:off x="291875" y="542533"/>
            <a:ext cx="8359200" cy="86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commands</a:t>
            </a:r>
            <a:endParaRPr/>
          </a:p>
        </p:txBody>
      </p:sp>
      <p:sp>
        <p:nvSpPr>
          <p:cNvPr id="459" name="Google Shape;459;g3bc3fd75efc_0_324"/>
          <p:cNvSpPr txBox="1"/>
          <p:nvPr>
            <p:ph idx="1" type="body"/>
          </p:nvPr>
        </p:nvSpPr>
        <p:spPr>
          <a:xfrm>
            <a:off x="291975" y="1735167"/>
            <a:ext cx="8359200" cy="475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Created new version of docker image and uploaded in docker hub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US"/>
              <a:t>kubectl expose deployment helloworld-deployment --type=NodePort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US"/>
              <a:t>kubectl get svc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US"/>
              <a:t>minikube service helloworld-deployment --url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US"/>
              <a:t>Curl url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US"/>
              <a:t>kubectl set image deployment/helloworld-deployment k8s-demo=arjunachari12/k8s-demo:2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US"/>
              <a:t>see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US"/>
              <a:t>Curl to see new version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3bc3fd75efc_0_329"/>
          <p:cNvSpPr txBox="1"/>
          <p:nvPr>
            <p:ph type="title"/>
          </p:nvPr>
        </p:nvSpPr>
        <p:spPr>
          <a:xfrm>
            <a:off x="291875" y="542533"/>
            <a:ext cx="8359200" cy="86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commands</a:t>
            </a:r>
            <a:endParaRPr/>
          </a:p>
        </p:txBody>
      </p:sp>
      <p:sp>
        <p:nvSpPr>
          <p:cNvPr id="465" name="Google Shape;465;g3bc3fd75efc_0_329"/>
          <p:cNvSpPr txBox="1"/>
          <p:nvPr>
            <p:ph idx="1" type="body"/>
          </p:nvPr>
        </p:nvSpPr>
        <p:spPr>
          <a:xfrm>
            <a:off x="291975" y="1735167"/>
            <a:ext cx="8359200" cy="475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kubectl get pods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US"/>
              <a:t>kubectl rollout history deployment/helloworld-deployment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US"/>
              <a:t>kubectl get pods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US"/>
              <a:t>kubectl rollout undo deployment/helloworld-deployment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US"/>
              <a:t>Curl again</a:t>
            </a:r>
            <a:br>
              <a:rPr lang="en-US"/>
            </a:br>
            <a:r>
              <a:rPr lang="en-US"/>
              <a:t>#modify history count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US"/>
              <a:t>kubectl edit deployment/helloworld-deployment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3bc33d3fc8d_0_6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g3bc33d3fc8d_0_6"/>
          <p:cNvSpPr txBox="1"/>
          <p:nvPr>
            <p:ph idx="1" type="body"/>
          </p:nvPr>
        </p:nvSpPr>
        <p:spPr>
          <a:xfrm>
            <a:off x="311700" y="2048844"/>
            <a:ext cx="8520600" cy="607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4" name="Google Shape;134;g3bc33d3fc8d_0_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4" y="0"/>
            <a:ext cx="912971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3bc3fd75efc_0_56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Kubernetes Security &amp; DevSecOps Overview</a:t>
            </a:r>
            <a:endParaRPr/>
          </a:p>
        </p:txBody>
      </p:sp>
      <p:sp>
        <p:nvSpPr>
          <p:cNvPr id="471" name="Google Shape;471;g3bc3fd75efc_0_566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Why Kubernetes security is critical in modern platforms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Dynamic and ephemeral nature increases risk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Security is a shared responsibility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DevSecOps integrates security early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Automation over manual security checks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Security must scale with clusters</a:t>
            </a:r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3bc3fd75efc_0_57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Kubernetes Architecture &amp; Trust Boundaries</a:t>
            </a:r>
            <a:endParaRPr/>
          </a:p>
        </p:txBody>
      </p:sp>
      <p:sp>
        <p:nvSpPr>
          <p:cNvPr id="477" name="Google Shape;477;g3bc3fd75efc_0_571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Control plane manages cluster state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Worker nodes run application workloads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API Server is the main entry point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etcd stores sensitive cluster data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Network paths between components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External integrations increase risk</a:t>
            </a:r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3bc3fd75efc_0_57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Kubernetes Threat Model</a:t>
            </a:r>
            <a:endParaRPr/>
          </a:p>
        </p:txBody>
      </p:sp>
      <p:sp>
        <p:nvSpPr>
          <p:cNvPr id="483" name="Google Shape;483;g3bc3fd75efc_0_576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Compromised container images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Over-privileged RBAC roles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Exposed dashboards and APIs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Container escape vulnerabilities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Supply chain attacks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Misconfigurations</a:t>
            </a:r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3bc3fd75efc_0_58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Kubernetes Attack Surface</a:t>
            </a:r>
            <a:endParaRPr/>
          </a:p>
        </p:txBody>
      </p:sp>
      <p:sp>
        <p:nvSpPr>
          <p:cNvPr id="489" name="Google Shape;489;g3bc3fd75efc_0_581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API server exposure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Container images and registries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Secrets and credentials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Pod-to-pod network traffic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Node OS and kubelet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CI/CD pipeline access</a:t>
            </a:r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3bc3fd75efc_0_58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Kubernetes Security Pillars</a:t>
            </a:r>
            <a:endParaRPr/>
          </a:p>
        </p:txBody>
      </p:sp>
      <p:sp>
        <p:nvSpPr>
          <p:cNvPr id="495" name="Google Shape;495;g3bc3fd75efc_0_586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Cluster hardening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Identity and access management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Network security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Workload protection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Supply chain security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Detection and response</a:t>
            </a:r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3bc3fd75efc_0_59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Cluster Hardening Basics</a:t>
            </a:r>
            <a:endParaRPr/>
          </a:p>
        </p:txBody>
      </p:sp>
      <p:sp>
        <p:nvSpPr>
          <p:cNvPr id="501" name="Google Shape;501;g3bc3fd75efc_0_591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Secure cluster installation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Disable anonymous access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Enable audit logging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Minimal component exposure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Frequent version upgrades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Follow CIS benchmarks</a:t>
            </a:r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3bc3fd75efc_0_59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Node Security</a:t>
            </a:r>
            <a:endParaRPr/>
          </a:p>
        </p:txBody>
      </p:sp>
      <p:sp>
        <p:nvSpPr>
          <p:cNvPr id="507" name="Google Shape;507;g3bc3fd75efc_0_596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Harden node operating systems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Apply regular security patches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Restrict SSH access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Limit node IAM permissions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Protect kubelet API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 runtime isolation</a:t>
            </a:r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3bc3fd75efc_0_60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Control Plane Security</a:t>
            </a:r>
            <a:endParaRPr/>
          </a:p>
        </p:txBody>
      </p:sp>
      <p:sp>
        <p:nvSpPr>
          <p:cNvPr id="513" name="Google Shape;513;g3bc3fd75efc_0_601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Restrict API server network access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Encrypt etcd communication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Enable TLS for all components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Restrict admin access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Monitor control plane logs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Protect admin credentials</a:t>
            </a:r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3bc3fd75efc_0_60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API Server Security</a:t>
            </a:r>
            <a:endParaRPr/>
          </a:p>
        </p:txBody>
      </p:sp>
      <p:sp>
        <p:nvSpPr>
          <p:cNvPr id="519" name="Google Shape;519;g3bc3fd75efc_0_606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Strong authentication mechanisms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RBAC-based authorization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Admission controllers enabled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Disable insecure ports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API request throttling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Comprehensive audit logs</a:t>
            </a:r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3bc3fd75efc_0_6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RBAC Fundamentals</a:t>
            </a:r>
            <a:endParaRPr/>
          </a:p>
        </p:txBody>
      </p:sp>
      <p:sp>
        <p:nvSpPr>
          <p:cNvPr id="525" name="Google Shape;525;g3bc3fd75efc_0_611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Roles and ClusterRoles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RoleBindings and ClusterRoleBindings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Least privilege principle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Namespace-level isolation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Separate human and service access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Regular permission reviews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bc33d3fc8d_0_12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g3bc33d3fc8d_0_12"/>
          <p:cNvSpPr txBox="1"/>
          <p:nvPr>
            <p:ph idx="1" type="body"/>
          </p:nvPr>
        </p:nvSpPr>
        <p:spPr>
          <a:xfrm>
            <a:off x="311700" y="2048844"/>
            <a:ext cx="8520600" cy="607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1" name="Google Shape;141;g3bc33d3fc8d_0_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3bc3fd75efc_0_61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Service Accounts &amp; IAM</a:t>
            </a:r>
            <a:endParaRPr/>
          </a:p>
        </p:txBody>
      </p:sp>
      <p:sp>
        <p:nvSpPr>
          <p:cNvPr id="531" name="Google Shape;531;g3bc3fd75efc_0_616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Avoid default service accounts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 workload identities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Limit token permissions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Integrate cloud IAM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Rotate credentials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Monitor service account usage</a:t>
            </a:r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3bc3fd75efc_0_62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Secrets Management</a:t>
            </a:r>
            <a:endParaRPr/>
          </a:p>
        </p:txBody>
      </p:sp>
      <p:sp>
        <p:nvSpPr>
          <p:cNvPr id="537" name="Google Shape;537;g3bc3fd75efc_0_621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Kubernetes Secrets are base64 encoded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Enable encryption at rest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Avoid secrets in manifests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 external secret managers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Restrict secret access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Audit secret usage</a:t>
            </a:r>
            <a:endParaRPr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3bc3fd75efc_0_62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etcd Security</a:t>
            </a:r>
            <a:endParaRPr/>
          </a:p>
        </p:txBody>
      </p:sp>
      <p:sp>
        <p:nvSpPr>
          <p:cNvPr id="543" name="Google Shape;543;g3bc3fd75efc_0_626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Encrypt data stored in etcd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Restrict etcd network exposure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 mutual TLS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Protect etcd backups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Monitor etcd health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Limit admin access</a:t>
            </a:r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3bc3fd75efc_0_63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Kubernetes Network Security</a:t>
            </a:r>
            <a:endParaRPr/>
          </a:p>
        </p:txBody>
      </p:sp>
      <p:sp>
        <p:nvSpPr>
          <p:cNvPr id="549" name="Google Shape;549;g3bc3fd75efc_0_631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Default flat network model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 NetworkPolicies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Restrict east-west traffic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Secure ingress access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Control egress traffic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Adopt zero-trust networking</a:t>
            </a:r>
            <a:endParaRPr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3bc3fd75efc_0_63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Network Policies</a:t>
            </a:r>
            <a:endParaRPr/>
          </a:p>
        </p:txBody>
      </p:sp>
      <p:sp>
        <p:nvSpPr>
          <p:cNvPr id="555" name="Google Shape;555;g3bc3fd75efc_0_636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Namespace isolation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Pod selector-based rules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Ingress traffic control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Egress traffic control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Default deny approach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Reduce lateral movement</a:t>
            </a:r>
            <a:endParaRPr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3bc3fd75efc_0_140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Service Mesh &amp; Istio – Overview</a:t>
            </a:r>
            <a:endParaRPr/>
          </a:p>
        </p:txBody>
      </p:sp>
      <p:sp>
        <p:nvSpPr>
          <p:cNvPr id="561" name="Google Shape;561;g3bc3fd75efc_0_1402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-31242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Service Mesh manages service-to-service communication</a:t>
            </a:r>
            <a:endParaRPr/>
          </a:p>
          <a:p>
            <a:pPr indent="-31242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Focused on east–west traffic inside Kubernetes</a:t>
            </a:r>
            <a:endParaRPr/>
          </a:p>
          <a:p>
            <a:pPr indent="-31242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Provides security, traffic control, and observability</a:t>
            </a:r>
            <a:endParaRPr/>
          </a:p>
          <a:p>
            <a:pPr indent="-31242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Works transparently without application code changes</a:t>
            </a:r>
            <a:endParaRPr/>
          </a:p>
          <a:p>
            <a:pPr indent="-31242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Uses sidecar proxy pattern with Envoy</a:t>
            </a:r>
            <a:endParaRPr/>
          </a:p>
          <a:p>
            <a:pPr indent="-31242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Istio is a widely adopted service mesh</a:t>
            </a:r>
            <a:endParaRPr/>
          </a:p>
          <a:p>
            <a:pPr indent="-31242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Designed for microservices architectures</a:t>
            </a:r>
            <a:endParaRPr/>
          </a:p>
          <a:p>
            <a:pPr indent="-31242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Complements Kubernetes networking</a:t>
            </a:r>
            <a:endParaRPr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3bc3fd75efc_0_140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Istio Architecture &amp; Components</a:t>
            </a:r>
            <a:endParaRPr/>
          </a:p>
        </p:txBody>
      </p:sp>
      <p:sp>
        <p:nvSpPr>
          <p:cNvPr id="567" name="Google Shape;567;g3bc3fd75efc_0_1407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10000"/>
          </a:bodyPr>
          <a:lstStyle/>
          <a:p>
            <a:pPr indent="-32766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Envoy sidecar injected into application pods</a:t>
            </a:r>
            <a:endParaRPr/>
          </a:p>
          <a:p>
            <a:pPr indent="-32766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plane handles all service traffic</a:t>
            </a:r>
            <a:endParaRPr/>
          </a:p>
          <a:p>
            <a:pPr indent="-32766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Control plane manages policies and configuration</a:t>
            </a:r>
            <a:endParaRPr/>
          </a:p>
          <a:p>
            <a:pPr indent="-32766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Istiod issues identities and certificates</a:t>
            </a:r>
            <a:endParaRPr/>
          </a:p>
          <a:p>
            <a:pPr indent="-32766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Automatic sidecar injection via webhook</a:t>
            </a:r>
            <a:endParaRPr/>
          </a:p>
          <a:p>
            <a:pPr indent="-32766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Uses Kubernetes service accounts for identity</a:t>
            </a:r>
            <a:endParaRPr/>
          </a:p>
          <a:p>
            <a:pPr indent="-32766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Centralized policy management</a:t>
            </a:r>
            <a:endParaRPr/>
          </a:p>
          <a:p>
            <a:pPr indent="-32766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Decentralized traffic enforcement</a:t>
            </a:r>
            <a:endParaRPr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3bc3fd75efc_0_141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 Istio Secures Kubernetes Traffic</a:t>
            </a:r>
            <a:endParaRPr/>
          </a:p>
        </p:txBody>
      </p:sp>
      <p:sp>
        <p:nvSpPr>
          <p:cNvPr id="573" name="Google Shape;573;g3bc3fd75efc_0_1412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Mutual TLS for pod-to-pod communication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Automatic certificate issuance and rotation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Strong workload identity per service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Encrypted traffic by default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 trust based on IP addresses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Prevents traffic sniffing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Prevents service impersonation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Implements Zero Trust networking</a:t>
            </a:r>
            <a:endParaRPr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3bc3fd75efc_0_141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Istio Authorization &amp; Zero Trust</a:t>
            </a:r>
            <a:endParaRPr/>
          </a:p>
        </p:txBody>
      </p:sp>
      <p:sp>
        <p:nvSpPr>
          <p:cNvPr id="579" name="Google Shape;579;g3bc3fd75efc_0_1417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Identity-based authorization policies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Fine-grained Layer 7 access control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Restrict access by service account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Control HTTP methods and paths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Blocks lateral movement attacks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Default deny with explicit allow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Works independently of NetworkPolicy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Ideal for multi-team clusters</a:t>
            </a:r>
            <a:endParaRPr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3bc3fd75efc_0_142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Istio + Kubernetes Security Best Practices</a:t>
            </a:r>
            <a:endParaRPr/>
          </a:p>
        </p:txBody>
      </p:sp>
      <p:sp>
        <p:nvSpPr>
          <p:cNvPr id="585" name="Google Shape;585;g3bc3fd75efc_0_1422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 NetworkPolicy for baseline L3/L4 security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 Istio for L7 security and identity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Enable strict mTLS cluster-wide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Apply AuthorizationPolicies consistently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Limit sidecar injection scope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Monitor traffic with Istio telemetry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Combine with RBAC and Pod Security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Adopt defense-in-depth strategy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bc33d3fc8d_0_24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Docker</a:t>
            </a:r>
            <a:endParaRPr/>
          </a:p>
        </p:txBody>
      </p:sp>
      <p:sp>
        <p:nvSpPr>
          <p:cNvPr id="147" name="Google Shape;147;g3bc33d3fc8d_0_24"/>
          <p:cNvSpPr txBox="1"/>
          <p:nvPr>
            <p:ph idx="1" type="body"/>
          </p:nvPr>
        </p:nvSpPr>
        <p:spPr>
          <a:xfrm>
            <a:off x="311700" y="2048844"/>
            <a:ext cx="8520600" cy="607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/>
              <a:t>Docker is an open platform for developing, shipping, and running applications.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/>
              <a:t>Docker enables you to separate your applications from your infrastructure so you can deliver software quickly.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/>
              <a:t>With Docker, you can manage your infrastructure in the same ways you manage your applications.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/>
              <a:t>By taking advantage of Docker’s methodologies for shipping, testing, and deploying code quickly, you can significantly reduce the delay between writing code and running it in production.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3bc3fd75efc_0_64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Pod Security Concepts</a:t>
            </a:r>
            <a:endParaRPr/>
          </a:p>
        </p:txBody>
      </p:sp>
      <p:sp>
        <p:nvSpPr>
          <p:cNvPr id="591" name="Google Shape;591;g3bc3fd75efc_0_641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Shared node kernel risks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SecurityContext controls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Privileged container risks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HostPath volume exposure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Linux capability management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User and group enforcement</a:t>
            </a:r>
            <a:endParaRPr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3bc3fd75efc_0_64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Pod Security Standards</a:t>
            </a:r>
            <a:endParaRPr/>
          </a:p>
        </p:txBody>
      </p:sp>
      <p:sp>
        <p:nvSpPr>
          <p:cNvPr id="597" name="Google Shape;597;g3bc3fd75efc_0_646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Privileged profile risks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Baseline security controls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Restricted profile best practices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Namespace-based enforcement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Replacement for PSP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Aligns with CIS guidance</a:t>
            </a:r>
            <a:endParaRPr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3bc3fd75efc_0_65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Admission Controllers</a:t>
            </a:r>
            <a:endParaRPr/>
          </a:p>
        </p:txBody>
      </p:sp>
      <p:sp>
        <p:nvSpPr>
          <p:cNvPr id="603" name="Google Shape;603;g3bc3fd75efc_0_651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Intercept API requests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Validate resource security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Mutate insecure configurations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Generate secure defaults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Fail fast on violations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Core DevSecOps control</a:t>
            </a:r>
            <a:endParaRPr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3bc3fd75efc_0_65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Policy as Code Overview</a:t>
            </a:r>
            <a:endParaRPr/>
          </a:p>
        </p:txBody>
      </p:sp>
      <p:sp>
        <p:nvSpPr>
          <p:cNvPr id="609" name="Google Shape;609;g3bc3fd75efc_0_656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Security policies written as code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Version-controlled enforcement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Consistent security rules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Shift-left validation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Automated compliance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Audit-ready governance</a:t>
            </a:r>
            <a:endParaRPr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3bc3fd75efc_0_66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Kyverno Policy Engine</a:t>
            </a:r>
            <a:endParaRPr/>
          </a:p>
        </p:txBody>
      </p:sp>
      <p:sp>
        <p:nvSpPr>
          <p:cNvPr id="615" name="Google Shape;615;g3bc3fd75efc_0_661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Kubernetes-native policy engine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YAML-based policies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Validate, mutate, generate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Background policy scanning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Developer-friendly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Ideal for DevSecOps</a:t>
            </a:r>
            <a:endParaRPr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3bc3fd75efc_0_66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Image Security</a:t>
            </a:r>
            <a:endParaRPr/>
          </a:p>
        </p:txBody>
      </p:sp>
      <p:sp>
        <p:nvSpPr>
          <p:cNvPr id="621" name="Google Shape;621;g3bc3fd75efc_0_666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 trusted registries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Block latest image tags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Scan images for vulnerabilities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 minimal base images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Image signing and verification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Prevent image drift</a:t>
            </a:r>
            <a:endParaRPr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3bc3fd75efc_0_67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Software Supply Chain Security</a:t>
            </a:r>
            <a:endParaRPr/>
          </a:p>
        </p:txBody>
      </p:sp>
      <p:sp>
        <p:nvSpPr>
          <p:cNvPr id="627" name="Google Shape;627;g3bc3fd75efc_0_671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Secure CI/CD pipelines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Scan IaC and manifests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Dependency vulnerability scanning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Artifact integrity checks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Signed container images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Pre-deployment policy enforcement</a:t>
            </a:r>
            <a:endParaRPr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g3bc3fd75efc_0_67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Runtime Security</a:t>
            </a:r>
            <a:endParaRPr/>
          </a:p>
        </p:txBody>
      </p:sp>
      <p:sp>
        <p:nvSpPr>
          <p:cNvPr id="633" name="Google Shape;633;g3bc3fd75efc_0_676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Monitor container behavior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Detect abnormal activity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Syscall monitoring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Prevent container escapes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Real-time alerts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Automated response actions</a:t>
            </a:r>
            <a:endParaRPr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3bc3fd75efc_0_68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Logging &amp; Monitoring</a:t>
            </a:r>
            <a:endParaRPr/>
          </a:p>
        </p:txBody>
      </p:sp>
      <p:sp>
        <p:nvSpPr>
          <p:cNvPr id="639" name="Google Shape;639;g3bc3fd75efc_0_681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Centralized logging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Kubernetes audit logs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Security event monitoring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Metrics and alerts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Threat detection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Compliance evidence</a:t>
            </a:r>
            <a:endParaRPr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3bc3fd75efc_0_68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Incident Response in Kubernetes</a:t>
            </a:r>
            <a:endParaRPr/>
          </a:p>
        </p:txBody>
      </p:sp>
      <p:sp>
        <p:nvSpPr>
          <p:cNvPr id="645" name="Google Shape;645;g3bc3fd75efc_0_686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Detect security incidents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Isolate affected workloads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Revoke compromised access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Collect forensic data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Patch vulnerabilities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Post-incident analysis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3bc33d3fc8d_0_29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Docker</a:t>
            </a:r>
            <a:endParaRPr/>
          </a:p>
        </p:txBody>
      </p:sp>
      <p:sp>
        <p:nvSpPr>
          <p:cNvPr id="153" name="Google Shape;153;g3bc33d3fc8d_0_29"/>
          <p:cNvSpPr txBox="1"/>
          <p:nvPr>
            <p:ph idx="1" type="body"/>
          </p:nvPr>
        </p:nvSpPr>
        <p:spPr>
          <a:xfrm>
            <a:off x="311700" y="2048844"/>
            <a:ext cx="8520600" cy="607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/>
              <a:t>Docker provides the ability to package and run an application in a loosely isolated environment called a container.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/>
              <a:t>The isolation and security allows you to run many containers simultaneously on a given host.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/>
              <a:t>Containers are lightweight and contain everything needed to run the application, so you do not need to rely on what is currently installed on the host.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/>
              <a:t>You can easily share containers while you work, and be sure that everyone you share with gets the same container that works in the same way.</a:t>
            </a:r>
            <a:endParaRPr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3bc3fd75efc_0_69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AKS Security Overview</a:t>
            </a:r>
            <a:endParaRPr/>
          </a:p>
        </p:txBody>
      </p:sp>
      <p:sp>
        <p:nvSpPr>
          <p:cNvPr id="651" name="Google Shape;651;g3bc3fd75efc_0_691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Managed control plane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Azure shared responsibility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Secure-by-default features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Azure security integrations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Built-in governance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Enterprise-ready platform</a:t>
            </a:r>
            <a:endParaRPr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3bc3fd75efc_0_69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AKS Identity &amp; Access</a:t>
            </a:r>
            <a:endParaRPr/>
          </a:p>
        </p:txBody>
      </p:sp>
      <p:sp>
        <p:nvSpPr>
          <p:cNvPr id="657" name="Google Shape;657;g3bc3fd75efc_0_696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Azure AD integration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Managed identities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Kubernetes RBAC with AAD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Least privilege access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Secure admin roles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Identity auditing</a:t>
            </a:r>
            <a:endParaRPr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g3bc3fd75efc_0_70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AKS Network Security</a:t>
            </a:r>
            <a:endParaRPr/>
          </a:p>
        </p:txBody>
      </p:sp>
      <p:sp>
        <p:nvSpPr>
          <p:cNvPr id="663" name="Google Shape;663;g3bc3fd75efc_0_701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Private AKS clusters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Azure CNI networking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Network security groups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Application Gateway ingress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Egress traffic control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NetworkPolicy support</a:t>
            </a:r>
            <a:endParaRPr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3bc3fd75efc_0_70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AKS Policy &amp; Governance</a:t>
            </a:r>
            <a:endParaRPr/>
          </a:p>
        </p:txBody>
      </p:sp>
      <p:sp>
        <p:nvSpPr>
          <p:cNvPr id="669" name="Google Shape;669;g3bc3fd75efc_0_706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Azure Policy for AKS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Built-in Kubernetes policies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Compliance dashboards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Audit and deny modes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Policy assignments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Central governance</a:t>
            </a:r>
            <a:endParaRPr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g3bc3fd75efc_0_7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AKS DevSecOps Pipeline</a:t>
            </a:r>
            <a:endParaRPr/>
          </a:p>
        </p:txBody>
      </p:sp>
      <p:sp>
        <p:nvSpPr>
          <p:cNvPr id="675" name="Google Shape;675;g3bc3fd75efc_0_711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IaC security scanning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Policy checks in CI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Container image scanning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Admission control enforcement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Continuous compliance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Automated security gates</a:t>
            </a:r>
            <a:endParaRPr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g3bc3fd75efc_0_121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AKS Security Overview</a:t>
            </a:r>
            <a:endParaRPr/>
          </a:p>
        </p:txBody>
      </p:sp>
      <p:sp>
        <p:nvSpPr>
          <p:cNvPr id="681" name="Google Shape;681;g3bc3fd75efc_0_1216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Azure manages the Kubernetes control plane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Shared Responsibility Model between Azure and customer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Secure-by-default cluster configuration options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Control plane isolated and hardened by Azure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Native integration with Azure security services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Enterprise-ready governance and compliance</a:t>
            </a:r>
            <a:endParaRPr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g3bc3fd75efc_0_130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AKS Security Overview</a:t>
            </a:r>
            <a:endParaRPr/>
          </a:p>
        </p:txBody>
      </p:sp>
      <p:pic>
        <p:nvPicPr>
          <p:cNvPr id="687" name="Google Shape;687;g3bc3fd75efc_0_13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70038"/>
            <a:ext cx="8839200" cy="45392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g3bc3fd75efc_0_122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AKS Identity &amp; Access Security</a:t>
            </a:r>
            <a:endParaRPr/>
          </a:p>
        </p:txBody>
      </p:sp>
      <p:sp>
        <p:nvSpPr>
          <p:cNvPr id="693" name="Google Shape;693;g3bc3fd75efc_0_1221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Azure AD integration for cluster authentication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Kubernetes RBAC mapped to Azure AD identities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Managed Identities for workloads and pods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Eliminates static credentials and secrets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Least privilege access enforcement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Audit and sign-in logs via Azure AD</a:t>
            </a:r>
            <a:endParaRPr/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g3bc3fd75efc_0_122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AKS Network, Policy &amp; Governance</a:t>
            </a:r>
            <a:endParaRPr/>
          </a:p>
        </p:txBody>
      </p:sp>
      <p:sp>
        <p:nvSpPr>
          <p:cNvPr id="699" name="Google Shape;699;g3bc3fd75efc_0_1226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Private AKS clusters for API server protection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Azure CNI or Kubenet networking models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Network Security Groups for traffic control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Kubernetes NetworkPolicies for pod isolation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Azure Policy for AKS audit and deny modes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Centralized compliance reporting in Azure</a:t>
            </a:r>
            <a:endParaRPr/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g3bc3fd75efc_0_104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Compliance Frameworks &amp; DevSecOps</a:t>
            </a:r>
            <a:endParaRPr/>
          </a:p>
        </p:txBody>
      </p:sp>
      <p:sp>
        <p:nvSpPr>
          <p:cNvPr id="705" name="Google Shape;705;g3bc3fd75efc_0_1047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Why compliance matters in cloud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Security ≠ Compliance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Regulatory pressure increasing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Shift-left compliance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Automate controls early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Reduce audit friction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Enable faster releases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2013-01-27T09:14:16Z</dcterms:created>
</cp:coreProperties>
</file>